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0" r:id="rId1"/>
  </p:sldMasterIdLst>
  <p:notesMasterIdLst>
    <p:notesMasterId r:id="rId134"/>
  </p:notesMasterIdLst>
  <p:sldIdLst>
    <p:sldId id="444" r:id="rId2"/>
    <p:sldId id="309" r:id="rId3"/>
    <p:sldId id="445" r:id="rId4"/>
    <p:sldId id="315" r:id="rId5"/>
    <p:sldId id="446" r:id="rId6"/>
    <p:sldId id="447" r:id="rId7"/>
    <p:sldId id="572" r:id="rId8"/>
    <p:sldId id="573" r:id="rId9"/>
    <p:sldId id="574" r:id="rId10"/>
    <p:sldId id="575" r:id="rId11"/>
    <p:sldId id="449" r:id="rId12"/>
    <p:sldId id="450" r:id="rId13"/>
    <p:sldId id="451" r:id="rId14"/>
    <p:sldId id="452" r:id="rId15"/>
    <p:sldId id="453" r:id="rId16"/>
    <p:sldId id="454" r:id="rId17"/>
    <p:sldId id="455" r:id="rId18"/>
    <p:sldId id="456" r:id="rId19"/>
    <p:sldId id="457" r:id="rId20"/>
    <p:sldId id="458" r:id="rId21"/>
    <p:sldId id="459" r:id="rId22"/>
    <p:sldId id="460" r:id="rId23"/>
    <p:sldId id="461" r:id="rId24"/>
    <p:sldId id="462" r:id="rId25"/>
    <p:sldId id="463" r:id="rId26"/>
    <p:sldId id="464" r:id="rId27"/>
    <p:sldId id="465" r:id="rId28"/>
    <p:sldId id="466" r:id="rId29"/>
    <p:sldId id="467" r:id="rId30"/>
    <p:sldId id="468" r:id="rId31"/>
    <p:sldId id="469" r:id="rId32"/>
    <p:sldId id="470" r:id="rId33"/>
    <p:sldId id="472" r:id="rId34"/>
    <p:sldId id="471" r:id="rId35"/>
    <p:sldId id="473" r:id="rId36"/>
    <p:sldId id="474" r:id="rId37"/>
    <p:sldId id="475" r:id="rId38"/>
    <p:sldId id="476" r:id="rId39"/>
    <p:sldId id="477" r:id="rId40"/>
    <p:sldId id="478" r:id="rId41"/>
    <p:sldId id="479" r:id="rId42"/>
    <p:sldId id="480" r:id="rId43"/>
    <p:sldId id="481" r:id="rId44"/>
    <p:sldId id="482" r:id="rId45"/>
    <p:sldId id="483" r:id="rId46"/>
    <p:sldId id="484" r:id="rId47"/>
    <p:sldId id="485" r:id="rId48"/>
    <p:sldId id="486" r:id="rId49"/>
    <p:sldId id="487" r:id="rId50"/>
    <p:sldId id="488" r:id="rId51"/>
    <p:sldId id="489" r:id="rId52"/>
    <p:sldId id="490" r:id="rId53"/>
    <p:sldId id="491" r:id="rId54"/>
    <p:sldId id="492" r:id="rId55"/>
    <p:sldId id="493" r:id="rId56"/>
    <p:sldId id="494" r:id="rId57"/>
    <p:sldId id="495" r:id="rId58"/>
    <p:sldId id="496" r:id="rId59"/>
    <p:sldId id="497" r:id="rId60"/>
    <p:sldId id="498" r:id="rId61"/>
    <p:sldId id="499" r:id="rId62"/>
    <p:sldId id="500" r:id="rId63"/>
    <p:sldId id="501" r:id="rId64"/>
    <p:sldId id="502" r:id="rId65"/>
    <p:sldId id="503" r:id="rId66"/>
    <p:sldId id="504" r:id="rId67"/>
    <p:sldId id="505" r:id="rId68"/>
    <p:sldId id="506" r:id="rId69"/>
    <p:sldId id="507" r:id="rId70"/>
    <p:sldId id="508" r:id="rId71"/>
    <p:sldId id="509" r:id="rId72"/>
    <p:sldId id="510" r:id="rId73"/>
    <p:sldId id="511" r:id="rId74"/>
    <p:sldId id="512" r:id="rId75"/>
    <p:sldId id="513" r:id="rId76"/>
    <p:sldId id="514" r:id="rId77"/>
    <p:sldId id="515" r:id="rId78"/>
    <p:sldId id="516" r:id="rId79"/>
    <p:sldId id="517" r:id="rId80"/>
    <p:sldId id="518" r:id="rId81"/>
    <p:sldId id="519" r:id="rId82"/>
    <p:sldId id="520" r:id="rId83"/>
    <p:sldId id="521" r:id="rId84"/>
    <p:sldId id="522" r:id="rId85"/>
    <p:sldId id="523" r:id="rId86"/>
    <p:sldId id="524" r:id="rId87"/>
    <p:sldId id="525" r:id="rId88"/>
    <p:sldId id="526" r:id="rId89"/>
    <p:sldId id="528" r:id="rId90"/>
    <p:sldId id="529" r:id="rId91"/>
    <p:sldId id="530" r:id="rId92"/>
    <p:sldId id="531" r:id="rId93"/>
    <p:sldId id="532" r:id="rId94"/>
    <p:sldId id="533" r:id="rId95"/>
    <p:sldId id="534" r:id="rId96"/>
    <p:sldId id="535" r:id="rId97"/>
    <p:sldId id="536" r:id="rId98"/>
    <p:sldId id="537" r:id="rId99"/>
    <p:sldId id="538" r:id="rId100"/>
    <p:sldId id="539" r:id="rId101"/>
    <p:sldId id="540" r:id="rId102"/>
    <p:sldId id="571" r:id="rId103"/>
    <p:sldId id="541" r:id="rId104"/>
    <p:sldId id="542" r:id="rId105"/>
    <p:sldId id="543" r:id="rId106"/>
    <p:sldId id="544" r:id="rId107"/>
    <p:sldId id="545" r:id="rId108"/>
    <p:sldId id="546" r:id="rId109"/>
    <p:sldId id="547" r:id="rId110"/>
    <p:sldId id="548" r:id="rId111"/>
    <p:sldId id="549" r:id="rId112"/>
    <p:sldId id="550" r:id="rId113"/>
    <p:sldId id="551" r:id="rId114"/>
    <p:sldId id="552" r:id="rId115"/>
    <p:sldId id="553" r:id="rId116"/>
    <p:sldId id="554" r:id="rId117"/>
    <p:sldId id="555" r:id="rId118"/>
    <p:sldId id="556" r:id="rId119"/>
    <p:sldId id="557" r:id="rId120"/>
    <p:sldId id="558" r:id="rId121"/>
    <p:sldId id="559" r:id="rId122"/>
    <p:sldId id="560" r:id="rId123"/>
    <p:sldId id="561" r:id="rId124"/>
    <p:sldId id="562" r:id="rId125"/>
    <p:sldId id="563" r:id="rId126"/>
    <p:sldId id="564" r:id="rId127"/>
    <p:sldId id="565" r:id="rId128"/>
    <p:sldId id="566" r:id="rId129"/>
    <p:sldId id="567" r:id="rId130"/>
    <p:sldId id="568" r:id="rId131"/>
    <p:sldId id="569" r:id="rId132"/>
    <p:sldId id="570" r:id="rId13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5951"/>
    <a:srgbClr val="59305B"/>
    <a:srgbClr val="4578AF"/>
    <a:srgbClr val="3366FF"/>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615" autoAdjust="0"/>
    <p:restoredTop sz="86312" autoAdjust="0"/>
  </p:normalViewPr>
  <p:slideViewPr>
    <p:cSldViewPr snapToGrid="0">
      <p:cViewPr varScale="1">
        <p:scale>
          <a:sx n="58" d="100"/>
          <a:sy n="58" d="100"/>
        </p:scale>
        <p:origin x="786" y="3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5121"/>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dirty="0"/>
          </a:p>
        </p:txBody>
      </p:sp>
      <p:sp>
        <p:nvSpPr>
          <p:cNvPr id="71683" name="Rectangle 5122"/>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dirty="0"/>
          </a:p>
        </p:txBody>
      </p:sp>
      <p:sp>
        <p:nvSpPr>
          <p:cNvPr id="71684" name="Rectangle 5123"/>
          <p:cNvSpPr>
            <a:spLocks noGrp="1" noRot="1" noChangeAspect="1" noChangeArrowheads="1" noTextEdit="1"/>
          </p:cNvSpPr>
          <p:nvPr>
            <p:ph type="sldImg" idx="2"/>
          </p:nvPr>
        </p:nvSpPr>
        <p:spPr bwMode="auto">
          <a:xfrm>
            <a:off x="1143000" y="685800"/>
            <a:ext cx="4572000" cy="3429000"/>
          </a:xfrm>
          <a:prstGeom prst="rect">
            <a:avLst/>
          </a:prstGeom>
          <a:noFill/>
          <a:ln w="9525" algn="ctr">
            <a:solidFill>
              <a:srgbClr val="000000"/>
            </a:solidFill>
            <a:miter lim="800000"/>
            <a:headEnd/>
            <a:tailEnd/>
          </a:ln>
        </p:spPr>
      </p:sp>
      <p:sp>
        <p:nvSpPr>
          <p:cNvPr id="5125" name="Notes Placeholder 5124"/>
          <p:cNvSpPr>
            <a:spLocks noGrp="1" noChangeArrowheads="1"/>
          </p:cNvSpPr>
          <p:nvPr>
            <p:ph type="body" sz="quarter" idx="3"/>
          </p:nvPr>
        </p:nvSpPr>
        <p:spPr bwMode="auto">
          <a:xfrm>
            <a:off x="685800" y="4343400"/>
            <a:ext cx="5486400" cy="411480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1686" name="Rectangle 5125"/>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dirty="0"/>
          </a:p>
        </p:txBody>
      </p:sp>
      <p:sp>
        <p:nvSpPr>
          <p:cNvPr id="5127" name="Slide Number Placeholder 5126"/>
          <p:cNvSpPr>
            <a:spLocks noGrp="1" noChangeArrowheads="1"/>
          </p:cNvSpPr>
          <p:nvPr>
            <p:ph type="sldNum" sz="quarter" idx="5"/>
          </p:nvPr>
        </p:nvSpPr>
        <p:spPr bwMode="auto">
          <a:xfrm>
            <a:off x="3884613" y="8685213"/>
            <a:ext cx="2971800" cy="45720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b" anchorCtr="0" compatLnSpc="1">
            <a:prstTxWarp prst="textNoShape">
              <a:avLst/>
            </a:prstTxWarp>
          </a:bodyPr>
          <a:lstStyle>
            <a:lvl1pPr algn="r">
              <a:defRPr sz="1200"/>
            </a:lvl1pPr>
          </a:lstStyle>
          <a:p>
            <a:fld id="{D96327A5-35F2-4371-8312-8F481B9D24F6}" type="slidenum">
              <a:rPr lang="en-US"/>
              <a:pPr/>
              <a:t>‹#›</a:t>
            </a:fld>
            <a:endParaRPr lang="en-US" dirty="0"/>
          </a:p>
        </p:txBody>
      </p:sp>
    </p:spTree>
    <p:extLst>
      <p:ext uri="{BB962C8B-B14F-4D97-AF65-F5344CB8AC3E}">
        <p14:creationId xmlns:p14="http://schemas.microsoft.com/office/powerpoint/2010/main" val="27996513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EAEEF-EA87-45A5-AB17-DF2F4D00AFC7}" type="slidenum">
              <a:rPr lang="en-US" altLang="en-US" smtClean="0"/>
              <a:pPr/>
              <a:t>1</a:t>
            </a:fld>
            <a:endParaRPr lang="en-US" altLang="en-US" dirty="0"/>
          </a:p>
        </p:txBody>
      </p:sp>
    </p:spTree>
    <p:extLst>
      <p:ext uri="{BB962C8B-B14F-4D97-AF65-F5344CB8AC3E}">
        <p14:creationId xmlns:p14="http://schemas.microsoft.com/office/powerpoint/2010/main" val="1681122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2</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3</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hape 1"/>
          <p:cNvSpPr>
            <a:spLocks noGrp="1" noRot="1" noChangeAspect="1" noTextEdit="1"/>
          </p:cNvSpPr>
          <p:nvPr>
            <p:ph type="sldImg"/>
          </p:nvPr>
        </p:nvSpPr>
        <p:spPr>
          <a:noFill/>
          <a:ln cap="flat">
            <a:headEnd type="none" w="med" len="med"/>
            <a:tailEnd type="none" w="med" len="med"/>
          </a:ln>
        </p:spPr>
      </p:sp>
      <p:sp>
        <p:nvSpPr>
          <p:cNvPr id="76802"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CEF15CFA-E19F-49B3-A548-61B5DC78689C}" type="slidenum">
              <a:rPr lang="en-US"/>
              <a:pPr/>
              <a:t>4</a:t>
            </a:fld>
            <a:endParaRPr lang="en-US" dirty="0"/>
          </a:p>
        </p:txBody>
      </p:sp>
    </p:spTree>
    <p:extLst>
      <p:ext uri="{BB962C8B-B14F-4D97-AF65-F5344CB8AC3E}">
        <p14:creationId xmlns:p14="http://schemas.microsoft.com/office/powerpoint/2010/main" val="4070940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hape 1"/>
          <p:cNvSpPr>
            <a:spLocks noGrp="1" noRot="1" noChangeAspect="1" noTextEdit="1"/>
          </p:cNvSpPr>
          <p:nvPr>
            <p:ph type="sldImg"/>
          </p:nvPr>
        </p:nvSpPr>
        <p:spPr>
          <a:noFill/>
          <a:ln cap="flat">
            <a:headEnd type="none" w="med" len="med"/>
            <a:tailEnd type="none" w="med" len="med"/>
          </a:ln>
        </p:spPr>
      </p:sp>
      <p:sp>
        <p:nvSpPr>
          <p:cNvPr id="76802"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CEF15CFA-E19F-49B3-A548-61B5DC78689C}" type="slidenum">
              <a:rPr lang="en-US"/>
              <a:pPr/>
              <a:t>5</a:t>
            </a:fld>
            <a:endParaRPr lang="en-US" dirty="0"/>
          </a:p>
        </p:txBody>
      </p:sp>
    </p:spTree>
    <p:extLst>
      <p:ext uri="{BB962C8B-B14F-4D97-AF65-F5344CB8AC3E}">
        <p14:creationId xmlns:p14="http://schemas.microsoft.com/office/powerpoint/2010/main" val="4070940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hapter Opener">
    <p:spTree>
      <p:nvGrpSpPr>
        <p:cNvPr id="1" name=""/>
        <p:cNvGrpSpPr/>
        <p:nvPr/>
      </p:nvGrpSpPr>
      <p:grpSpPr>
        <a:xfrm>
          <a:off x="0" y="0"/>
          <a:ext cx="0" cy="0"/>
          <a:chOff x="0" y="0"/>
          <a:chExt cx="0" cy="0"/>
        </a:xfrm>
      </p:grpSpPr>
      <p:sp>
        <p:nvSpPr>
          <p:cNvPr id="16" name="Rectangle 15"/>
          <p:cNvSpPr/>
          <p:nvPr/>
        </p:nvSpPr>
        <p:spPr bwMode="white">
          <a:xfrm>
            <a:off x="0" y="0"/>
            <a:ext cx="9144000" cy="1371600"/>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p:cNvSpPr>
            <a:spLocks noGrp="1"/>
          </p:cNvSpPr>
          <p:nvPr>
            <p:ph type="title"/>
          </p:nvPr>
        </p:nvSpPr>
        <p:spPr>
          <a:xfrm>
            <a:off x="457200" y="228600"/>
            <a:ext cx="8229600" cy="622828"/>
          </a:xfrm>
        </p:spPr>
        <p:txBody>
          <a:bodyPr anchor="t">
            <a:noAutofit/>
          </a:bodyPr>
          <a:lstStyle>
            <a:lvl1pPr>
              <a:defRPr sz="3600">
                <a:latin typeface="Arial" pitchFamily="34" charset="0"/>
                <a:ea typeface="Verdana" pitchFamily="34" charset="0"/>
                <a:cs typeface="Arial" pitchFamily="34" charset="0"/>
              </a:defRPr>
            </a:lvl1pPr>
          </a:lstStyle>
          <a:p>
            <a:r>
              <a:rPr lang="en-US"/>
              <a:t>Click to edit Master title style</a:t>
            </a:r>
            <a:endParaRPr lang="en-US" dirty="0"/>
          </a:p>
        </p:txBody>
      </p:sp>
      <p:sp>
        <p:nvSpPr>
          <p:cNvPr id="7" name="Conten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400">
                <a:solidFill>
                  <a:schemeClr val="bg1"/>
                </a:solidFill>
                <a:latin typeface="Arial" pitchFamily="34" charset="0"/>
                <a:ea typeface="Verdana" pitchFamily="34" charset="0"/>
                <a:cs typeface="Arial" pitchFamily="34" charset="0"/>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4400" baseline="0">
                <a:latin typeface="Arial" pitchFamily="34" charset="0"/>
                <a:ea typeface="Verdana" pitchFamily="34" charset="0"/>
                <a:cs typeface="Arial" pitchFamily="34" charset="0"/>
              </a:defRPr>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800">
                <a:latin typeface="Arial" pitchFamily="34" charset="0"/>
                <a:ea typeface="Verdana" pitchFamily="34" charset="0"/>
                <a:cs typeface="Arial" pitchFamily="34" charset="0"/>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3" name="Rectangle 12"/>
          <p:cNvSpPr/>
          <p:nvPr/>
        </p:nvSpPr>
        <p:spPr bwMode="white">
          <a:xfrm>
            <a:off x="-7938" y="6248400"/>
            <a:ext cx="9161464" cy="629874"/>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4"/>
          <p:cNvSpPr>
            <a:spLocks noGrp="1"/>
          </p:cNvSpPr>
          <p:nvPr>
            <p:ph sz="quarter" idx="16"/>
          </p:nvPr>
        </p:nvSpPr>
        <p:spPr>
          <a:xfrm>
            <a:off x="1600200" y="6285230"/>
            <a:ext cx="7543800" cy="572770"/>
          </a:xfrm>
          <a:solidFill>
            <a:srgbClr val="845951"/>
          </a:solidFill>
        </p:spPr>
        <p:txBody>
          <a:bodyPr>
            <a:noAutofit/>
          </a:bodyPr>
          <a:lstStyle>
            <a:lvl1pPr algn="ctr">
              <a:defRPr sz="1100">
                <a:latin typeface="Arial" pitchFamily="34" charset="0"/>
                <a:cs typeface="Arial" pitchFamily="34" charset="0"/>
              </a:defRPr>
            </a:lvl1pPr>
            <a:lvl2pPr>
              <a:defRPr sz="1100">
                <a:latin typeface="Arial" pitchFamily="34" charset="0"/>
                <a:cs typeface="Arial" pitchFamily="34" charset="0"/>
              </a:defRPr>
            </a:lvl2pPr>
            <a:lvl3pPr>
              <a:defRPr sz="1100">
                <a:latin typeface="Arial" pitchFamily="34" charset="0"/>
                <a:cs typeface="Arial" pitchFamily="34" charset="0"/>
              </a:defRPr>
            </a:lvl3pPr>
            <a:lvl4pPr>
              <a:defRPr sz="1100">
                <a:latin typeface="Arial" pitchFamily="34" charset="0"/>
                <a:cs typeface="Arial" pitchFamily="34" charset="0"/>
              </a:defRPr>
            </a:lvl4pPr>
            <a:lvl5pPr>
              <a:defRPr sz="1100">
                <a:latin typeface="Arial" pitchFamily="34" charset="0"/>
                <a:cs typeface="Arial" pitchFamily="34" charset="0"/>
              </a:defRPr>
            </a:lvl5pPr>
          </a:lstStyle>
          <a:p>
            <a:pPr lvl="0"/>
            <a:r>
              <a:rPr lang="en-US"/>
              <a:t>Click to edit Master text styles</a:t>
            </a:r>
          </a:p>
        </p:txBody>
      </p:sp>
    </p:spTree>
    <p:extLst>
      <p:ext uri="{BB962C8B-B14F-4D97-AF65-F5344CB8AC3E}">
        <p14:creationId xmlns:p14="http://schemas.microsoft.com/office/powerpoint/2010/main" val="824513408"/>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a:t>Click to edit Master title style</a:t>
            </a:r>
          </a:p>
        </p:txBody>
      </p:sp>
      <p:sp>
        <p:nvSpPr>
          <p:cNvPr id="4" name="Content Placeholder 2"/>
          <p:cNvSpPr>
            <a:spLocks noGrp="1"/>
          </p:cNvSpPr>
          <p:nvPr>
            <p:ph idx="1"/>
          </p:nvPr>
        </p:nvSpPr>
        <p:spPr>
          <a:xfrm>
            <a:off x="228600" y="1295400"/>
            <a:ext cx="8763000" cy="4830763"/>
          </a:xfrm>
          <a:prstGeom prst="rect">
            <a:avLst/>
          </a:prstGeom>
        </p:spPr>
        <p:txBody>
          <a:bodyPr vert="horz" lIns="91440" tIns="45720" rIns="91440" bIns="45720" rtlCol="0">
            <a:normAutofit/>
          </a:bodyPr>
          <a:lstStyle>
            <a:lvl1pPr>
              <a:defRPr sz="2600"/>
            </a:lvl1pPr>
            <a:lvl3pPr>
              <a:defRPr sz="2200"/>
            </a:lvl3pPr>
            <a:lvl5pPr>
              <a:defRPr sz="1800"/>
            </a:lvl5pPr>
          </a:lstStyle>
          <a:p>
            <a:pPr marL="461963" lvl="0" indent="-461963">
              <a:buSzPct val="100000"/>
            </a:pPr>
            <a:r>
              <a:rPr lang="en-US" dirty="0"/>
              <a:t>Click to edit Master text styles</a:t>
            </a:r>
          </a:p>
          <a:p>
            <a:pPr marL="914400" lvl="1" indent="-457200"/>
            <a:r>
              <a:rPr lang="en-US" dirty="0"/>
              <a:t>Second level</a:t>
            </a:r>
          </a:p>
          <a:p>
            <a:pPr marL="1376363" lvl="2" indent="-461963"/>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igure + Caption Layout">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a:xfrm>
            <a:off x="519169" y="357626"/>
            <a:ext cx="8032638" cy="1004011"/>
          </a:xfrm>
        </p:spPr>
        <p:txBody>
          <a:bodyPr>
            <a:normAutofit/>
          </a:bodyPr>
          <a:lstStyle>
            <a:lvl1pPr algn="ctr">
              <a:defRPr sz="3600" b="0">
                <a:solidFill>
                  <a:schemeClr val="tx1"/>
                </a:solidFill>
              </a:defRPr>
            </a:lvl1pPr>
          </a:lstStyle>
          <a:p>
            <a:r>
              <a:rPr lang="en-US"/>
              <a:t>Click to edit Master title style</a:t>
            </a:r>
            <a:endParaRPr lang="en-US" dirty="0"/>
          </a:p>
        </p:txBody>
      </p:sp>
      <p:sp>
        <p:nvSpPr>
          <p:cNvPr id="11" name="Text Placeholder 3"/>
          <p:cNvSpPr>
            <a:spLocks noGrp="1"/>
          </p:cNvSpPr>
          <p:nvPr>
            <p:ph type="body" sz="half" idx="2"/>
          </p:nvPr>
        </p:nvSpPr>
        <p:spPr>
          <a:xfrm>
            <a:off x="519169" y="5486400"/>
            <a:ext cx="8032638" cy="6651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5"/>
          <p:cNvSpPr/>
          <p:nvPr/>
        </p:nvSpPr>
        <p:spPr bwMode="white">
          <a:xfrm>
            <a:off x="-7937" y="6248400"/>
            <a:ext cx="9151937" cy="617539"/>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Copyright" descr="Pearson: Copyright 2015, 2012, 2009"/>
          <p:cNvSpPr txBox="1">
            <a:spLocks noChangeArrowheads="1"/>
          </p:cNvSpPr>
          <p:nvPr/>
        </p:nvSpPr>
        <p:spPr bwMode="auto">
          <a:xfrm>
            <a:off x="1524000" y="6398426"/>
            <a:ext cx="7012763" cy="347987"/>
          </a:xfrm>
          <a:prstGeom prst="rect">
            <a:avLst/>
          </a:prstGeom>
          <a:solidFill>
            <a:srgbClr val="845951"/>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indent="0" algn="ctr">
              <a:buNone/>
              <a:defRPr/>
            </a:pPr>
            <a:r>
              <a:rPr lang="en-US" sz="1200" dirty="0">
                <a:solidFill>
                  <a:schemeClr val="bg1"/>
                </a:solidFill>
              </a:rPr>
              <a:t>© 2019 Cengage. All rights reserved.</a:t>
            </a: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407820"/>
            <a:ext cx="1285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6341659"/>
      </p:ext>
    </p:extLst>
  </p:cSld>
  <p:clrMapOvr>
    <a:masterClrMapping/>
  </p:clrMapOvr>
  <p:transition spd="slow"/>
  <p:hf sldNum="0"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Content Placeholder 1"/>
          <p:cNvSpPr>
            <a:spLocks noGrp="1"/>
          </p:cNvSpPr>
          <p:nvPr>
            <p:ph type="title"/>
          </p:nvPr>
        </p:nvSpPr>
        <p:spPr>
          <a:xfrm>
            <a:off x="457200" y="27709"/>
            <a:ext cx="8229600" cy="1039091"/>
          </a:xfrm>
          <a:prstGeom prst="rect">
            <a:avLst/>
          </a:prstGeom>
        </p:spPr>
        <p:txBody>
          <a:bodyPr vert="horz" lIns="91440" tIns="45720" rIns="91440" bIns="45720" rtlCol="0" anchor="ctr">
            <a:normAutofit/>
          </a:bodyPr>
          <a:lstStyle/>
          <a:p>
            <a:r>
              <a:rPr lang="en-US"/>
              <a:t>Click to edit Master title style</a:t>
            </a:r>
          </a:p>
        </p:txBody>
      </p:sp>
      <p:sp>
        <p:nvSpPr>
          <p:cNvPr id="3" name="Content Placeholder 2"/>
          <p:cNvSpPr>
            <a:spLocks noGrp="1"/>
          </p:cNvSpPr>
          <p:nvPr>
            <p:ph type="body" idx="1"/>
          </p:nvPr>
        </p:nvSpPr>
        <p:spPr>
          <a:xfrm>
            <a:off x="228600" y="1295400"/>
            <a:ext cx="8763000" cy="4830763"/>
          </a:xfrm>
          <a:prstGeom prst="rect">
            <a:avLst/>
          </a:prstGeom>
        </p:spPr>
        <p:txBody>
          <a:bodyPr vert="horz" lIns="91440" tIns="45720" rIns="91440" bIns="45720" rtlCol="0">
            <a:normAutofit/>
          </a:bodyPr>
          <a:lstStyle/>
          <a:p>
            <a:pPr marL="461963" lvl="0" indent="-461963">
              <a:buSzPct val="100000"/>
            </a:pPr>
            <a:r>
              <a:rPr lang="en-US" dirty="0"/>
              <a:t>Click to edit Master text styles</a:t>
            </a:r>
          </a:p>
          <a:p>
            <a:pPr marL="914400" lvl="1" indent="-457200"/>
            <a:r>
              <a:rPr lang="en-US" dirty="0"/>
              <a:t>Second level</a:t>
            </a:r>
          </a:p>
          <a:p>
            <a:pPr marL="1376363" lvl="2" indent="-461963"/>
            <a:r>
              <a:rPr lang="en-US" dirty="0"/>
              <a:t>Third level</a:t>
            </a:r>
          </a:p>
          <a:p>
            <a:pPr lvl="3"/>
            <a:r>
              <a:rPr lang="en-US" dirty="0"/>
              <a:t>Fourth level</a:t>
            </a:r>
          </a:p>
          <a:p>
            <a:pPr lvl="4"/>
            <a:r>
              <a:rPr lang="en-US" dirty="0"/>
              <a:t>Fifth level</a:t>
            </a:r>
          </a:p>
        </p:txBody>
      </p:sp>
      <p:sp>
        <p:nvSpPr>
          <p:cNvPr id="7" name="Rectangle 6"/>
          <p:cNvSpPr/>
          <p:nvPr/>
        </p:nvSpPr>
        <p:spPr bwMode="white">
          <a:xfrm>
            <a:off x="0" y="0"/>
            <a:ext cx="9144000" cy="1133554"/>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bwMode="white">
          <a:xfrm>
            <a:off x="-7938" y="6248400"/>
            <a:ext cx="9161464" cy="629874"/>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pyright" descr="Pearson: Copyright 2015, 2012, 2009"/>
          <p:cNvSpPr txBox="1">
            <a:spLocks noChangeArrowheads="1"/>
          </p:cNvSpPr>
          <p:nvPr/>
        </p:nvSpPr>
        <p:spPr bwMode="auto">
          <a:xfrm>
            <a:off x="1524000" y="6398426"/>
            <a:ext cx="7012763" cy="347987"/>
          </a:xfrm>
          <a:prstGeom prst="rect">
            <a:avLst/>
          </a:prstGeom>
          <a:solidFill>
            <a:srgbClr val="845951"/>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indent="0" algn="ctr">
              <a:buNone/>
              <a:defRPr/>
            </a:pPr>
            <a:r>
              <a:rPr lang="en-US" sz="1200" dirty="0">
                <a:solidFill>
                  <a:schemeClr val="bg1"/>
                </a:solidFill>
              </a:rPr>
              <a:t>© 2019 Cengage. All rights reserved.</a:t>
            </a:r>
          </a:p>
        </p:txBody>
      </p:sp>
      <p:pic>
        <p:nvPicPr>
          <p:cNvPr id="2050"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6407820"/>
            <a:ext cx="1285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0483617"/>
      </p:ext>
    </p:extLst>
  </p:cSld>
  <p:clrMap bg1="lt1" tx1="dk1" bg2="lt2" tx2="dk2" accent1="accent1" accent2="accent2" accent3="accent3" accent4="accent4" accent5="accent5" accent6="accent6" hlink="hlink" folHlink="folHlink"/>
  <p:sldLayoutIdLst>
    <p:sldLayoutId id="2147483671" r:id="rId1"/>
    <p:sldLayoutId id="2147483675" r:id="rId2"/>
    <p:sldLayoutId id="2147483673" r:id="rId3"/>
  </p:sldLayoutIdLst>
  <p:hf sldNum="0" hdr="0" dt="0"/>
  <p:txStyles>
    <p:titleStyle>
      <a:lvl1pPr algn="ctr" defTabSz="914400" rtl="0" eaLnBrk="1" latinLnBrk="0" hangingPunct="1">
        <a:spcBef>
          <a:spcPct val="0"/>
        </a:spcBef>
        <a:buNone/>
        <a:defRPr sz="3600"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rgbClr val="845951"/>
        </a:buClr>
        <a:buFont typeface="Arial" pitchFamily="34" charset="0"/>
        <a:buChar char="•"/>
        <a:defRPr lang="en-US" sz="2800" kern="1200" dirty="0" smtClean="0">
          <a:solidFill>
            <a:schemeClr val="tx1"/>
          </a:solidFill>
          <a:latin typeface="Arial" pitchFamily="34" charset="0"/>
          <a:ea typeface="Verdana" pitchFamily="34" charset="0"/>
          <a:cs typeface="Arial" pitchFamily="34" charset="0"/>
        </a:defRPr>
      </a:lvl1pPr>
      <a:lvl2pPr marL="742950" indent="-285750" algn="l" defTabSz="914400" rtl="0" eaLnBrk="1" latinLnBrk="0" hangingPunct="1">
        <a:spcBef>
          <a:spcPct val="20000"/>
        </a:spcBef>
        <a:buClr>
          <a:srgbClr val="845951"/>
        </a:buClr>
        <a:buFont typeface="Arial" pitchFamily="34" charset="0"/>
        <a:buChar char="–"/>
        <a:defRPr lang="en-US" sz="2400" kern="1200" dirty="0" smtClean="0">
          <a:solidFill>
            <a:schemeClr val="tx1"/>
          </a:solidFill>
          <a:latin typeface="Arial" pitchFamily="34" charset="0"/>
          <a:ea typeface="Verdana" pitchFamily="34" charset="0"/>
          <a:cs typeface="Arial" pitchFamily="34" charset="0"/>
        </a:defRPr>
      </a:lvl2pPr>
      <a:lvl3pPr marL="1143000" indent="-228600" algn="l" defTabSz="914400" rtl="0" eaLnBrk="1" latinLnBrk="0" hangingPunct="1">
        <a:spcBef>
          <a:spcPct val="20000"/>
        </a:spcBef>
        <a:buClr>
          <a:srgbClr val="845951"/>
        </a:buClr>
        <a:buFont typeface="Wingdings" pitchFamily="2" charset="2"/>
        <a:buChar char="§"/>
        <a:defRPr lang="en-US" sz="2000" kern="1200" dirty="0" smtClean="0">
          <a:solidFill>
            <a:schemeClr val="tx1"/>
          </a:solidFill>
          <a:latin typeface="Arial" pitchFamily="34" charset="0"/>
          <a:ea typeface="Verdana" pitchFamily="34" charset="0"/>
          <a:cs typeface="Arial" pitchFamily="34" charset="0"/>
        </a:defRPr>
      </a:lvl3pPr>
      <a:lvl4pPr marL="1600200" indent="-228600" algn="l" defTabSz="914400" rtl="0" eaLnBrk="1" latinLnBrk="0" hangingPunct="1">
        <a:spcBef>
          <a:spcPct val="20000"/>
        </a:spcBef>
        <a:buClr>
          <a:srgbClr val="845951"/>
        </a:buClr>
        <a:buFont typeface="Courier New" pitchFamily="49" charset="0"/>
        <a:buChar char="o"/>
        <a:defRPr lang="en-US" sz="2000" kern="1200" dirty="0" smtClean="0">
          <a:solidFill>
            <a:schemeClr val="tx1"/>
          </a:solidFill>
          <a:latin typeface="Arial" pitchFamily="34" charset="0"/>
          <a:ea typeface="Verdana" pitchFamily="34" charset="0"/>
          <a:cs typeface="Arial" pitchFamily="34" charset="0"/>
        </a:defRPr>
      </a:lvl4pPr>
      <a:lvl5pPr marL="2057400" indent="-228600" algn="l" defTabSz="914400" rtl="0" eaLnBrk="1" latinLnBrk="0" hangingPunct="1">
        <a:spcBef>
          <a:spcPct val="20000"/>
        </a:spcBef>
        <a:buClr>
          <a:srgbClr val="845951"/>
        </a:buClr>
        <a:buFont typeface="Arial" pitchFamily="34" charset="0"/>
        <a:buChar char="»"/>
        <a:defRPr lang="en-US" sz="2000" kern="1200" dirty="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9143999" cy="1331258"/>
          </a:xfrm>
        </p:spPr>
        <p:txBody>
          <a:bodyPr anchor="ctr"/>
          <a:lstStyle/>
          <a:p>
            <a:pPr algn="l"/>
            <a:r>
              <a:rPr lang="en-US" sz="4400" dirty="0"/>
              <a:t>Computer Concepts 2018</a:t>
            </a:r>
          </a:p>
        </p:txBody>
      </p:sp>
      <p:pic>
        <p:nvPicPr>
          <p:cNvPr id="1026" name="Picture 2" descr="Book cover reads title: Computer Concepts 2018: Comprehensive. An image on the cover page shows stack of wood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2" y="1436968"/>
            <a:ext cx="3613203" cy="4746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Placeholder 5"/>
          <p:cNvSpPr>
            <a:spLocks noGrp="1"/>
          </p:cNvSpPr>
          <p:nvPr>
            <p:ph type="body" sz="quarter" idx="14"/>
          </p:nvPr>
        </p:nvSpPr>
        <p:spPr>
          <a:xfrm>
            <a:off x="4717143" y="3251199"/>
            <a:ext cx="3976914" cy="1580135"/>
          </a:xfrm>
        </p:spPr>
        <p:txBody>
          <a:bodyPr/>
          <a:lstStyle/>
          <a:p>
            <a:pPr algn="ctr"/>
            <a:r>
              <a:rPr lang="en-IN" b="1" dirty="0"/>
              <a:t>Module</a:t>
            </a:r>
            <a:r>
              <a:rPr lang="en-US" b="1" dirty="0"/>
              <a:t> 6</a:t>
            </a:r>
          </a:p>
          <a:p>
            <a:pPr algn="ctr"/>
            <a:r>
              <a:rPr lang="en-US" sz="4000" dirty="0"/>
              <a:t>Software</a:t>
            </a:r>
            <a:endParaRPr lang="en-US" sz="3200" dirty="0"/>
          </a:p>
        </p:txBody>
      </p:sp>
      <p:pic>
        <p:nvPicPr>
          <p:cNvPr id="9" name="Picture 2" descr="Logo" title="Ceng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407820"/>
            <a:ext cx="1285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6"/>
          <p:cNvSpPr>
            <a:spLocks noGrp="1"/>
          </p:cNvSpPr>
          <p:nvPr>
            <p:ph sz="quarter" idx="16"/>
          </p:nvPr>
        </p:nvSpPr>
        <p:spPr/>
        <p:txBody>
          <a:bodyPr anchor="ctr"/>
          <a:lstStyle/>
          <a:p>
            <a:pPr marL="0" indent="0">
              <a:buNone/>
              <a:defRPr/>
            </a:pPr>
            <a:r>
              <a:rPr lang="en-US" sz="1200" dirty="0">
                <a:solidFill>
                  <a:schemeClr val="bg1"/>
                </a:solidFill>
              </a:rPr>
              <a:t>Copyright © 2019 Cengage. All rights reserved.</a:t>
            </a:r>
          </a:p>
        </p:txBody>
      </p:sp>
    </p:spTree>
    <p:extLst>
      <p:ext uri="{BB962C8B-B14F-4D97-AF65-F5344CB8AC3E}">
        <p14:creationId xmlns:p14="http://schemas.microsoft.com/office/powerpoint/2010/main" val="3753663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Essentials (5 of 7)</a:t>
            </a:r>
          </a:p>
        </p:txBody>
      </p:sp>
      <p:sp>
        <p:nvSpPr>
          <p:cNvPr id="10" name="Content Placeholder 9"/>
          <p:cNvSpPr>
            <a:spLocks noGrp="1"/>
          </p:cNvSpPr>
          <p:nvPr>
            <p:ph idx="1"/>
          </p:nvPr>
        </p:nvSpPr>
        <p:spPr/>
        <p:txBody>
          <a:bodyPr>
            <a:noAutofit/>
          </a:bodyPr>
          <a:lstStyle/>
          <a:p>
            <a:pPr marL="742950" lvl="1" indent="-285750">
              <a:spcBef>
                <a:spcPts val="600"/>
              </a:spcBef>
              <a:buFont typeface="Arial" pitchFamily="34" charset="0"/>
              <a:buChar char="–"/>
            </a:pPr>
            <a:r>
              <a:rPr lang="en-US" sz="2400" dirty="0"/>
              <a:t>Business Software</a:t>
            </a:r>
          </a:p>
          <a:p>
            <a:pPr marL="1262063" lvl="2" indent="-347663">
              <a:spcBef>
                <a:spcPts val="600"/>
              </a:spcBef>
              <a:buFont typeface="Wingdings" pitchFamily="2" charset="2"/>
              <a:buChar char="§"/>
            </a:pPr>
            <a:r>
              <a:rPr lang="en-US" sz="2200" dirty="0"/>
              <a:t>For automating core business functions </a:t>
            </a:r>
          </a:p>
          <a:p>
            <a:pPr marL="1262063" lvl="2" indent="-347663">
              <a:spcBef>
                <a:spcPts val="600"/>
              </a:spcBef>
              <a:buFont typeface="Wingdings" pitchFamily="2" charset="2"/>
              <a:buChar char="§"/>
            </a:pPr>
            <a:r>
              <a:rPr lang="en-US" sz="2200" dirty="0"/>
              <a:t>Accounting, Inventory Management, Billing Databases, Point of Sale, Sales force Management and Estimating</a:t>
            </a:r>
          </a:p>
          <a:p>
            <a:pPr marL="738188" indent="-285750">
              <a:spcBef>
                <a:spcPts val="600"/>
              </a:spcBef>
              <a:buFont typeface="Arial" pitchFamily="34" charset="0"/>
              <a:buChar char="–"/>
            </a:pPr>
            <a:r>
              <a:rPr lang="en-US" sz="2400" dirty="0"/>
              <a:t>Productivity Software</a:t>
            </a:r>
          </a:p>
          <a:p>
            <a:pPr marL="1252538" lvl="1" indent="-342900">
              <a:spcBef>
                <a:spcPts val="600"/>
              </a:spcBef>
              <a:buFont typeface="Wingdings" pitchFamily="2" charset="2"/>
              <a:buChar char="§"/>
            </a:pPr>
            <a:r>
              <a:rPr lang="en-US" sz="2200" dirty="0"/>
              <a:t>For automating tasks formerly carried out with legacy technologies, such as pen and paper, typewriters, calculators, and slide Projectors</a:t>
            </a:r>
          </a:p>
          <a:p>
            <a:pPr marL="1252538" lvl="1" indent="-342900">
              <a:spcBef>
                <a:spcPts val="600"/>
              </a:spcBef>
              <a:buFont typeface="Wingdings" pitchFamily="2" charset="2"/>
              <a:buChar char="§"/>
            </a:pPr>
            <a:r>
              <a:rPr lang="en-US" sz="2200" dirty="0"/>
              <a:t> Word Processors, Spreadsheets, Presentations, Calendars, and Contact Managers</a:t>
            </a:r>
          </a:p>
        </p:txBody>
      </p:sp>
    </p:spTree>
    <p:extLst>
      <p:ext uri="{BB962C8B-B14F-4D97-AF65-F5344CB8AC3E}">
        <p14:creationId xmlns:p14="http://schemas.microsoft.com/office/powerpoint/2010/main" val="9383789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Spreadsheets (6 of 6)</a:t>
            </a:r>
          </a:p>
        </p:txBody>
      </p:sp>
      <p:sp>
        <p:nvSpPr>
          <p:cNvPr id="5" name="Content Placeholder 4"/>
          <p:cNvSpPr>
            <a:spLocks noGrp="1"/>
          </p:cNvSpPr>
          <p:nvPr>
            <p:ph idx="1"/>
          </p:nvPr>
        </p:nvSpPr>
        <p:spPr>
          <a:xfrm>
            <a:off x="228600" y="1261643"/>
            <a:ext cx="8533435" cy="4945545"/>
          </a:xfrm>
        </p:spPr>
        <p:txBody>
          <a:bodyPr>
            <a:normAutofit/>
          </a:bodyPr>
          <a:lstStyle/>
          <a:p>
            <a:r>
              <a:rPr lang="en-US" dirty="0"/>
              <a:t>When you change the contents of any cell in a worksheet, all the formulas are recalculated; this </a:t>
            </a:r>
            <a:r>
              <a:rPr lang="en-US" b="1" dirty="0"/>
              <a:t>automatic recalculation</a:t>
            </a:r>
            <a:r>
              <a:rPr lang="en-US" dirty="0"/>
              <a:t> feature ensures that the results in every cell are accurate for the information currently entered in the worksheet</a:t>
            </a:r>
          </a:p>
          <a:p>
            <a:r>
              <a:rPr lang="en-US" dirty="0"/>
              <a:t>Unless you specify otherwise, a cell reference is a </a:t>
            </a:r>
            <a:r>
              <a:rPr lang="en-US" b="1" dirty="0"/>
              <a:t>relative reference</a:t>
            </a:r>
            <a:r>
              <a:rPr lang="en-US" dirty="0"/>
              <a:t>—that is, a reference that can change</a:t>
            </a:r>
          </a:p>
          <a:p>
            <a:r>
              <a:rPr lang="en-US" dirty="0"/>
              <a:t>An </a:t>
            </a:r>
            <a:r>
              <a:rPr lang="en-US" b="1" dirty="0"/>
              <a:t>absolute reference </a:t>
            </a:r>
            <a:r>
              <a:rPr lang="en-US" dirty="0"/>
              <a:t>never changes when you insert rows, or copy and move formulas</a:t>
            </a:r>
          </a:p>
        </p:txBody>
      </p:sp>
    </p:spTree>
    <p:extLst>
      <p:ext uri="{BB962C8B-B14F-4D97-AF65-F5344CB8AC3E}">
        <p14:creationId xmlns:p14="http://schemas.microsoft.com/office/powerpoint/2010/main" val="27584650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Databases (1 of 4)</a:t>
            </a:r>
          </a:p>
        </p:txBody>
      </p:sp>
      <p:sp>
        <p:nvSpPr>
          <p:cNvPr id="3" name="Content Placeholder 2"/>
          <p:cNvSpPr>
            <a:spLocks noGrp="1"/>
          </p:cNvSpPr>
          <p:nvPr>
            <p:ph idx="1"/>
          </p:nvPr>
        </p:nvSpPr>
        <p:spPr>
          <a:xfrm>
            <a:off x="228600" y="1164771"/>
            <a:ext cx="8763000" cy="5047343"/>
          </a:xfrm>
        </p:spPr>
        <p:txBody>
          <a:bodyPr>
            <a:noAutofit/>
          </a:bodyPr>
          <a:lstStyle/>
          <a:p>
            <a:r>
              <a:rPr lang="en-US" dirty="0"/>
              <a:t>The term </a:t>
            </a:r>
            <a:r>
              <a:rPr lang="en-US" i="1" dirty="0"/>
              <a:t>database</a:t>
            </a:r>
            <a:r>
              <a:rPr lang="en-US" dirty="0"/>
              <a:t> has evolved from a specialized technical term into a part of our everyday vocabulary</a:t>
            </a:r>
          </a:p>
          <a:p>
            <a:r>
              <a:rPr lang="en-US" dirty="0"/>
              <a:t>In the context of modern usage, a </a:t>
            </a:r>
            <a:r>
              <a:rPr lang="en-US" b="1" dirty="0"/>
              <a:t>database</a:t>
            </a:r>
            <a:r>
              <a:rPr lang="en-US" dirty="0"/>
              <a:t> is simply a collection of data that may be stored on one or more digital devices</a:t>
            </a:r>
          </a:p>
          <a:p>
            <a:r>
              <a:rPr lang="en-US" b="1" dirty="0"/>
              <a:t>Database software </a:t>
            </a:r>
            <a:r>
              <a:rPr lang="en-US" dirty="0"/>
              <a:t>helps you enter, find, organize, update, and report information stored in a database</a:t>
            </a:r>
          </a:p>
          <a:p>
            <a:r>
              <a:rPr lang="en-US" dirty="0"/>
              <a:t>Database software stores data as a series of records, which are composed of fields that hold data</a:t>
            </a:r>
          </a:p>
          <a:p>
            <a:pPr lvl="1"/>
            <a:r>
              <a:rPr lang="en-US" dirty="0"/>
              <a:t>A </a:t>
            </a:r>
            <a:r>
              <a:rPr lang="en-US" b="1" dirty="0"/>
              <a:t>record</a:t>
            </a:r>
            <a:r>
              <a:rPr lang="en-US" dirty="0"/>
              <a:t> holds data for a single entity—a person, place, thing, or event</a:t>
            </a:r>
          </a:p>
          <a:p>
            <a:pPr lvl="1"/>
            <a:r>
              <a:rPr lang="en-US" dirty="0"/>
              <a:t>A </a:t>
            </a:r>
            <a:r>
              <a:rPr lang="en-US" b="1" dirty="0"/>
              <a:t>field</a:t>
            </a:r>
            <a:r>
              <a:rPr lang="en-US" dirty="0"/>
              <a:t> holds one item of data relevant to a record</a:t>
            </a:r>
          </a:p>
        </p:txBody>
      </p:sp>
    </p:spTree>
    <p:extLst>
      <p:ext uri="{BB962C8B-B14F-4D97-AF65-F5344CB8AC3E}">
        <p14:creationId xmlns:p14="http://schemas.microsoft.com/office/powerpoint/2010/main" val="9663075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40127"/>
            <a:ext cx="8032638" cy="950474"/>
          </a:xfrm>
        </p:spPr>
        <p:txBody>
          <a:bodyPr/>
          <a:lstStyle/>
          <a:p>
            <a:r>
              <a:rPr lang="en-US" dirty="0"/>
              <a:t>Databases (2 of 4)</a:t>
            </a:r>
          </a:p>
        </p:txBody>
      </p:sp>
      <p:pic>
        <p:nvPicPr>
          <p:cNvPr id="6" name="Picture 2" descr="An illustration with three sections depicts the database elements. Section one depicts a card titled “Summertime” giving values for various parameters. The information contained in the card reads as follows: “Song Title: Summertime&#10;Performer: Janis Joplin&#10;Composer: George Gershwin&#10;Album: Cheap Thrills&#10;Date: 08/12/1968&#10;Record Label: Columbia&#10;Length: 4:00” The card is labeled “One Record.” The parameters “Song Title, Performer, Composer, Album, Date, Record Label, and Length” are labeled “Fields. The values given for each field read as follows “Summertime, Janis Joplin, George Gershwin, Cheap Thrills, 08/12/1968, Columbia, and 4:00” are labeled “Data.”&#10;Section two depicts an illustration of a rack filled with multiple records. The supporting text associated with the illustration reads “A single database record is similar to a Rolodex card or an index card. A series of records is usually depicted in table format.”&#10;Section three depicts a table with seven columns labeled “Song Title,” “Performer,” “Composer,” “Album,” “Date,” “Label,” “Length.” The values depicted for one of the entries in the table read as follows: “Take It Back: Norah Jones Jones: Little Broken Hearts: 05/01/2012: Blue Note: 4:05” The supporting text pointing the table reads “A series of records in table format”&#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6771" y="1705769"/>
            <a:ext cx="7470458" cy="392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9158172"/>
      </p:ext>
    </p:extLst>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27427"/>
            <a:ext cx="8032638" cy="823474"/>
          </a:xfrm>
        </p:spPr>
        <p:txBody>
          <a:bodyPr/>
          <a:lstStyle/>
          <a:p>
            <a:r>
              <a:rPr lang="en-US" dirty="0"/>
              <a:t>Databases (3 of 4)</a:t>
            </a:r>
          </a:p>
        </p:txBody>
      </p:sp>
      <p:sp>
        <p:nvSpPr>
          <p:cNvPr id="2" name="Content Placeholder 1"/>
          <p:cNvSpPr>
            <a:spLocks noGrp="1"/>
          </p:cNvSpPr>
          <p:nvPr>
            <p:ph type="body" sz="half" idx="2"/>
          </p:nvPr>
        </p:nvSpPr>
        <p:spPr>
          <a:xfrm>
            <a:off x="557269" y="1676401"/>
            <a:ext cx="6199131" cy="584199"/>
          </a:xfrm>
        </p:spPr>
        <p:txBody>
          <a:bodyPr>
            <a:noAutofit/>
          </a:bodyPr>
          <a:lstStyle/>
          <a:p>
            <a:r>
              <a:rPr lang="en-US" sz="2600" dirty="0"/>
              <a:t>A Series of records in table format</a:t>
            </a:r>
          </a:p>
        </p:txBody>
      </p:sp>
      <p:graphicFrame>
        <p:nvGraphicFramePr>
          <p:cNvPr id="7" name="Table 6"/>
          <p:cNvGraphicFramePr>
            <a:graphicFrameLocks noGrp="1"/>
          </p:cNvGraphicFramePr>
          <p:nvPr>
            <p:extLst>
              <p:ext uri="{D42A27DB-BD31-4B8C-83A1-F6EECF244321}">
                <p14:modId xmlns:p14="http://schemas.microsoft.com/office/powerpoint/2010/main" val="3103582583"/>
              </p:ext>
            </p:extLst>
          </p:nvPr>
        </p:nvGraphicFramePr>
        <p:xfrm>
          <a:off x="533400" y="2717800"/>
          <a:ext cx="8140700" cy="2768600"/>
        </p:xfrm>
        <a:graphic>
          <a:graphicData uri="http://schemas.openxmlformats.org/drawingml/2006/table">
            <a:tbl>
              <a:tblPr firstRow="1" bandRow="1">
                <a:tableStyleId>{5940675A-B579-460E-94D1-54222C63F5DA}</a:tableStyleId>
              </a:tblPr>
              <a:tblGrid>
                <a:gridCol w="1270000">
                  <a:extLst>
                    <a:ext uri="{9D8B030D-6E8A-4147-A177-3AD203B41FA5}">
                      <a16:colId xmlns:a16="http://schemas.microsoft.com/office/drawing/2014/main" val="20000"/>
                    </a:ext>
                  </a:extLst>
                </a:gridCol>
                <a:gridCol w="14224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11811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gridCol w="965200">
                  <a:extLst>
                    <a:ext uri="{9D8B030D-6E8A-4147-A177-3AD203B41FA5}">
                      <a16:colId xmlns:a16="http://schemas.microsoft.com/office/drawing/2014/main" val="20006"/>
                    </a:ext>
                  </a:extLst>
                </a:gridCol>
              </a:tblGrid>
              <a:tr h="457200">
                <a:tc>
                  <a:txBody>
                    <a:bodyPr/>
                    <a:lstStyle/>
                    <a:p>
                      <a:pPr algn="ctr"/>
                      <a:r>
                        <a:rPr lang="en-US" sz="1400" b="1" dirty="0">
                          <a:solidFill>
                            <a:schemeClr val="bg1"/>
                          </a:solidFill>
                          <a:latin typeface="Arial" pitchFamily="34" charset="0"/>
                          <a:cs typeface="Arial" pitchFamily="34" charset="0"/>
                        </a:rPr>
                        <a:t>SONG TITLE</a:t>
                      </a:r>
                    </a:p>
                  </a:txBody>
                  <a:tcPr>
                    <a:solidFill>
                      <a:srgbClr val="845951"/>
                    </a:solidFill>
                  </a:tcPr>
                </a:tc>
                <a:tc>
                  <a:txBody>
                    <a:bodyPr/>
                    <a:lstStyle/>
                    <a:p>
                      <a:pPr algn="ctr"/>
                      <a:r>
                        <a:rPr lang="en-US" sz="1400" b="1" dirty="0">
                          <a:solidFill>
                            <a:schemeClr val="bg1"/>
                          </a:solidFill>
                          <a:latin typeface="Arial" pitchFamily="34" charset="0"/>
                          <a:cs typeface="Arial" pitchFamily="34" charset="0"/>
                        </a:rPr>
                        <a:t>PERFORMER</a:t>
                      </a:r>
                    </a:p>
                  </a:txBody>
                  <a:tcPr>
                    <a:solidFill>
                      <a:srgbClr val="845951"/>
                    </a:solidFill>
                  </a:tcPr>
                </a:tc>
                <a:tc>
                  <a:txBody>
                    <a:bodyPr/>
                    <a:lstStyle/>
                    <a:p>
                      <a:pPr algn="ctr"/>
                      <a:r>
                        <a:rPr lang="en-US" sz="1400" b="1" dirty="0">
                          <a:solidFill>
                            <a:schemeClr val="bg1"/>
                          </a:solidFill>
                          <a:latin typeface="Arial" pitchFamily="34" charset="0"/>
                          <a:cs typeface="Arial" pitchFamily="34" charset="0"/>
                        </a:rPr>
                        <a:t>COMPOSER</a:t>
                      </a:r>
                    </a:p>
                  </a:txBody>
                  <a:tcPr>
                    <a:solidFill>
                      <a:srgbClr val="845951"/>
                    </a:solidFill>
                  </a:tcPr>
                </a:tc>
                <a:tc>
                  <a:txBody>
                    <a:bodyPr/>
                    <a:lstStyle/>
                    <a:p>
                      <a:pPr algn="ctr"/>
                      <a:r>
                        <a:rPr lang="en-US" sz="1400" b="1" dirty="0">
                          <a:solidFill>
                            <a:schemeClr val="bg1"/>
                          </a:solidFill>
                          <a:latin typeface="Arial" pitchFamily="34" charset="0"/>
                          <a:cs typeface="Arial" pitchFamily="34" charset="0"/>
                        </a:rPr>
                        <a:t>ALBUM</a:t>
                      </a:r>
                    </a:p>
                  </a:txBody>
                  <a:tcPr>
                    <a:solidFill>
                      <a:srgbClr val="845951"/>
                    </a:solidFill>
                  </a:tcPr>
                </a:tc>
                <a:tc>
                  <a:txBody>
                    <a:bodyPr/>
                    <a:lstStyle/>
                    <a:p>
                      <a:pPr algn="ctr"/>
                      <a:r>
                        <a:rPr lang="en-US" sz="1400" b="1" dirty="0">
                          <a:solidFill>
                            <a:schemeClr val="bg1"/>
                          </a:solidFill>
                          <a:latin typeface="Arial" pitchFamily="34" charset="0"/>
                          <a:cs typeface="Arial" pitchFamily="34" charset="0"/>
                        </a:rPr>
                        <a:t>DATE</a:t>
                      </a:r>
                    </a:p>
                  </a:txBody>
                  <a:tcPr>
                    <a:solidFill>
                      <a:srgbClr val="845951"/>
                    </a:solidFill>
                  </a:tcPr>
                </a:tc>
                <a:tc>
                  <a:txBody>
                    <a:bodyPr/>
                    <a:lstStyle/>
                    <a:p>
                      <a:pPr algn="ctr"/>
                      <a:r>
                        <a:rPr lang="en-US" sz="1400" b="1" dirty="0">
                          <a:solidFill>
                            <a:schemeClr val="bg1"/>
                          </a:solidFill>
                          <a:latin typeface="Arial" pitchFamily="34" charset="0"/>
                          <a:cs typeface="Arial" pitchFamily="34" charset="0"/>
                        </a:rPr>
                        <a:t>LABEL</a:t>
                      </a:r>
                    </a:p>
                  </a:txBody>
                  <a:tcPr>
                    <a:solidFill>
                      <a:srgbClr val="845951"/>
                    </a:solidFill>
                  </a:tcPr>
                </a:tc>
                <a:tc>
                  <a:txBody>
                    <a:bodyPr/>
                    <a:lstStyle/>
                    <a:p>
                      <a:pPr algn="ctr"/>
                      <a:r>
                        <a:rPr lang="en-US" sz="1400" b="1" dirty="0">
                          <a:solidFill>
                            <a:schemeClr val="bg1"/>
                          </a:solidFill>
                          <a:latin typeface="Arial" pitchFamily="34" charset="0"/>
                          <a:cs typeface="Arial" pitchFamily="34" charset="0"/>
                        </a:rPr>
                        <a:t>LENGTH</a:t>
                      </a:r>
                    </a:p>
                  </a:txBody>
                  <a:tcPr>
                    <a:solidFill>
                      <a:srgbClr val="845951"/>
                    </a:solidFill>
                  </a:tcPr>
                </a:tc>
                <a:extLst>
                  <a:ext uri="{0D108BD9-81ED-4DB2-BD59-A6C34878D82A}">
                    <a16:rowId xmlns:a16="http://schemas.microsoft.com/office/drawing/2014/main" val="10000"/>
                  </a:ext>
                </a:extLst>
              </a:tr>
              <a:tr h="749300">
                <a:tc>
                  <a:txBody>
                    <a:bodyPr/>
                    <a:lstStyle/>
                    <a:p>
                      <a:r>
                        <a:rPr lang="en-US" sz="1400" dirty="0">
                          <a:latin typeface="Arial" pitchFamily="34" charset="0"/>
                          <a:cs typeface="Arial" pitchFamily="34" charset="0"/>
                        </a:rPr>
                        <a:t>Take it Back</a:t>
                      </a:r>
                    </a:p>
                  </a:txBody>
                  <a:tcPr/>
                </a:tc>
                <a:tc>
                  <a:txBody>
                    <a:bodyPr/>
                    <a:lstStyle/>
                    <a:p>
                      <a:r>
                        <a:rPr lang="en-US" sz="1400" dirty="0">
                          <a:latin typeface="Arial" pitchFamily="34" charset="0"/>
                          <a:cs typeface="Arial" pitchFamily="34" charset="0"/>
                        </a:rPr>
                        <a:t>Norah Jones</a:t>
                      </a:r>
                    </a:p>
                  </a:txBody>
                  <a:tcPr/>
                </a:tc>
                <a:tc>
                  <a:txBody>
                    <a:bodyPr/>
                    <a:lstStyle/>
                    <a:p>
                      <a:r>
                        <a:rPr lang="en-US" sz="1400" dirty="0">
                          <a:latin typeface="Arial" pitchFamily="34" charset="0"/>
                          <a:cs typeface="Arial" pitchFamily="34" charset="0"/>
                        </a:rPr>
                        <a:t>Jones</a:t>
                      </a:r>
                    </a:p>
                  </a:txBody>
                  <a:tcPr/>
                </a:tc>
                <a:tc>
                  <a:txBody>
                    <a:bodyPr/>
                    <a:lstStyle/>
                    <a:p>
                      <a:r>
                        <a:rPr lang="en-US" sz="1400" dirty="0">
                          <a:latin typeface="Arial" pitchFamily="34" charset="0"/>
                          <a:cs typeface="Arial" pitchFamily="34" charset="0"/>
                        </a:rPr>
                        <a:t>Little</a:t>
                      </a:r>
                    </a:p>
                    <a:p>
                      <a:r>
                        <a:rPr lang="en-US" sz="1400" dirty="0">
                          <a:latin typeface="Arial" pitchFamily="34" charset="0"/>
                          <a:cs typeface="Arial" pitchFamily="34" charset="0"/>
                        </a:rPr>
                        <a:t>Broken</a:t>
                      </a:r>
                    </a:p>
                    <a:p>
                      <a:r>
                        <a:rPr lang="en-US" sz="1400" dirty="0">
                          <a:latin typeface="Arial" pitchFamily="34" charset="0"/>
                          <a:cs typeface="Arial" pitchFamily="34" charset="0"/>
                        </a:rPr>
                        <a:t>Hearts</a:t>
                      </a:r>
                    </a:p>
                  </a:txBody>
                  <a:tcPr/>
                </a:tc>
                <a:tc>
                  <a:txBody>
                    <a:bodyPr/>
                    <a:lstStyle/>
                    <a:p>
                      <a:r>
                        <a:rPr lang="en-US" sz="1400" dirty="0">
                          <a:latin typeface="Arial" pitchFamily="34" charset="0"/>
                          <a:cs typeface="Arial" pitchFamily="34" charset="0"/>
                        </a:rPr>
                        <a:t>05/01/2012</a:t>
                      </a:r>
                    </a:p>
                  </a:txBody>
                  <a:tcPr/>
                </a:tc>
                <a:tc>
                  <a:txBody>
                    <a:bodyPr/>
                    <a:lstStyle/>
                    <a:p>
                      <a:r>
                        <a:rPr lang="en-US" sz="1400" dirty="0">
                          <a:latin typeface="Arial" pitchFamily="34" charset="0"/>
                          <a:cs typeface="Arial" pitchFamily="34" charset="0"/>
                        </a:rPr>
                        <a:t>Blue Note</a:t>
                      </a:r>
                    </a:p>
                  </a:txBody>
                  <a:tcPr/>
                </a:tc>
                <a:tc>
                  <a:txBody>
                    <a:bodyPr/>
                    <a:lstStyle/>
                    <a:p>
                      <a:r>
                        <a:rPr lang="en-US" sz="1400" dirty="0">
                          <a:latin typeface="Arial" pitchFamily="34" charset="0"/>
                          <a:cs typeface="Arial" pitchFamily="34" charset="0"/>
                        </a:rPr>
                        <a:t>4:05</a:t>
                      </a:r>
                    </a:p>
                  </a:txBody>
                  <a:tcPr/>
                </a:tc>
                <a:extLst>
                  <a:ext uri="{0D108BD9-81ED-4DB2-BD59-A6C34878D82A}">
                    <a16:rowId xmlns:a16="http://schemas.microsoft.com/office/drawing/2014/main" val="10001"/>
                  </a:ext>
                </a:extLst>
              </a:tr>
              <a:tr h="508000">
                <a:tc>
                  <a:txBody>
                    <a:bodyPr/>
                    <a:lstStyle/>
                    <a:p>
                      <a:r>
                        <a:rPr lang="en-US" sz="1400" dirty="0">
                          <a:latin typeface="Arial" pitchFamily="34" charset="0"/>
                          <a:cs typeface="Arial" pitchFamily="34" charset="0"/>
                        </a:rPr>
                        <a:t>Even Though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Arial" pitchFamily="34" charset="0"/>
                          <a:cs typeface="Arial" pitchFamily="34" charset="0"/>
                        </a:rPr>
                        <a:t>Norah Jones</a:t>
                      </a:r>
                    </a:p>
                    <a:p>
                      <a:endParaRPr lang="en-US" sz="1400" dirty="0">
                        <a:latin typeface="Arial" pitchFamily="34" charset="0"/>
                        <a:cs typeface="Arial" pitchFamily="34" charset="0"/>
                      </a:endParaRPr>
                    </a:p>
                  </a:txBody>
                  <a:tcPr/>
                </a:tc>
                <a:tc>
                  <a:txBody>
                    <a:bodyPr/>
                    <a:lstStyle/>
                    <a:p>
                      <a:r>
                        <a:rPr lang="en-US" sz="1400" dirty="0">
                          <a:latin typeface="Arial" pitchFamily="34" charset="0"/>
                          <a:cs typeface="Arial" pitchFamily="34" charset="0"/>
                        </a:rPr>
                        <a:t>Jones and Harris</a:t>
                      </a:r>
                    </a:p>
                  </a:txBody>
                  <a:tcPr/>
                </a:tc>
                <a:tc>
                  <a:txBody>
                    <a:bodyPr/>
                    <a:lstStyle/>
                    <a:p>
                      <a:r>
                        <a:rPr lang="en-US" sz="1400" dirty="0">
                          <a:latin typeface="Arial" pitchFamily="34" charset="0"/>
                          <a:cs typeface="Arial" pitchFamily="34" charset="0"/>
                        </a:rPr>
                        <a:t>The Fall</a:t>
                      </a:r>
                    </a:p>
                  </a:txBody>
                  <a:tcPr/>
                </a:tc>
                <a:tc>
                  <a:txBody>
                    <a:bodyPr/>
                    <a:lstStyle/>
                    <a:p>
                      <a:r>
                        <a:rPr lang="en-US" sz="1400" dirty="0">
                          <a:latin typeface="Arial" pitchFamily="34" charset="0"/>
                          <a:cs typeface="Arial" pitchFamily="34" charset="0"/>
                        </a:rPr>
                        <a:t>11/07/2009</a:t>
                      </a:r>
                    </a:p>
                  </a:txBody>
                  <a:tcPr/>
                </a:tc>
                <a:tc>
                  <a:txBody>
                    <a:bodyPr/>
                    <a:lstStyle/>
                    <a:p>
                      <a:r>
                        <a:rPr lang="en-US" sz="1400" dirty="0">
                          <a:latin typeface="Arial" pitchFamily="34" charset="0"/>
                          <a:cs typeface="Arial" pitchFamily="34" charset="0"/>
                        </a:rPr>
                        <a:t>Blue Note</a:t>
                      </a:r>
                    </a:p>
                  </a:txBody>
                  <a:tcPr/>
                </a:tc>
                <a:tc>
                  <a:txBody>
                    <a:bodyPr/>
                    <a:lstStyle/>
                    <a:p>
                      <a:r>
                        <a:rPr lang="en-US" sz="1400" dirty="0">
                          <a:latin typeface="Arial" pitchFamily="34" charset="0"/>
                          <a:cs typeface="Arial" pitchFamily="34" charset="0"/>
                        </a:rPr>
                        <a:t>3:52</a:t>
                      </a:r>
                    </a:p>
                  </a:txBody>
                  <a:tcPr/>
                </a:tc>
                <a:extLst>
                  <a:ext uri="{0D108BD9-81ED-4DB2-BD59-A6C34878D82A}">
                    <a16:rowId xmlns:a16="http://schemas.microsoft.com/office/drawing/2014/main" val="10002"/>
                  </a:ext>
                </a:extLst>
              </a:tr>
              <a:tr h="497840">
                <a:tc>
                  <a:txBody>
                    <a:bodyPr/>
                    <a:lstStyle/>
                    <a:p>
                      <a:r>
                        <a:rPr lang="en-US" sz="1400" dirty="0">
                          <a:latin typeface="Arial" pitchFamily="34" charset="0"/>
                          <a:cs typeface="Arial" pitchFamily="34" charset="0"/>
                        </a:rPr>
                        <a:t>Summertime</a:t>
                      </a:r>
                    </a:p>
                  </a:txBody>
                  <a:tcPr/>
                </a:tc>
                <a:tc>
                  <a:txBody>
                    <a:bodyPr/>
                    <a:lstStyle/>
                    <a:p>
                      <a:r>
                        <a:rPr lang="en-US" sz="1400" dirty="0">
                          <a:latin typeface="Arial" pitchFamily="34" charset="0"/>
                          <a:cs typeface="Arial" pitchFamily="34" charset="0"/>
                        </a:rPr>
                        <a:t>Janis Joplin</a:t>
                      </a:r>
                    </a:p>
                  </a:txBody>
                  <a:tcPr/>
                </a:tc>
                <a:tc>
                  <a:txBody>
                    <a:bodyPr/>
                    <a:lstStyle/>
                    <a:p>
                      <a:r>
                        <a:rPr lang="en-US" sz="1400" dirty="0">
                          <a:latin typeface="Arial" pitchFamily="34" charset="0"/>
                          <a:cs typeface="Arial" pitchFamily="34" charset="0"/>
                        </a:rPr>
                        <a:t>Gershwin</a:t>
                      </a:r>
                    </a:p>
                  </a:txBody>
                  <a:tcPr/>
                </a:tc>
                <a:tc>
                  <a:txBody>
                    <a:bodyPr/>
                    <a:lstStyle/>
                    <a:p>
                      <a:r>
                        <a:rPr lang="en-US" sz="1400" dirty="0">
                          <a:latin typeface="Arial" pitchFamily="34" charset="0"/>
                          <a:cs typeface="Arial" pitchFamily="34" charset="0"/>
                        </a:rPr>
                        <a:t>Cheap Thrills</a:t>
                      </a:r>
                    </a:p>
                  </a:txBody>
                  <a:tcPr/>
                </a:tc>
                <a:tc>
                  <a:txBody>
                    <a:bodyPr/>
                    <a:lstStyle/>
                    <a:p>
                      <a:r>
                        <a:rPr lang="en-US" sz="1400" dirty="0">
                          <a:latin typeface="Arial" pitchFamily="34" charset="0"/>
                          <a:cs typeface="Arial" pitchFamily="34" charset="0"/>
                        </a:rPr>
                        <a:t>08/12/1968</a:t>
                      </a:r>
                    </a:p>
                  </a:txBody>
                  <a:tcPr/>
                </a:tc>
                <a:tc>
                  <a:txBody>
                    <a:bodyPr/>
                    <a:lstStyle/>
                    <a:p>
                      <a:r>
                        <a:rPr lang="en-US" sz="1400" dirty="0">
                          <a:latin typeface="Arial" pitchFamily="34" charset="0"/>
                          <a:cs typeface="Arial" pitchFamily="34" charset="0"/>
                        </a:rPr>
                        <a:t>Columbia</a:t>
                      </a:r>
                    </a:p>
                  </a:txBody>
                  <a:tcPr/>
                </a:tc>
                <a:tc>
                  <a:txBody>
                    <a:bodyPr/>
                    <a:lstStyle/>
                    <a:p>
                      <a:r>
                        <a:rPr lang="en-US" sz="1400" dirty="0">
                          <a:latin typeface="Arial" pitchFamily="34" charset="0"/>
                          <a:cs typeface="Arial" pitchFamily="34" charset="0"/>
                        </a:rPr>
                        <a:t>4:00</a:t>
                      </a:r>
                    </a:p>
                  </a:txBody>
                  <a:tcPr/>
                </a:tc>
                <a:extLst>
                  <a:ext uri="{0D108BD9-81ED-4DB2-BD59-A6C34878D82A}">
                    <a16:rowId xmlns:a16="http://schemas.microsoft.com/office/drawing/2014/main" val="10003"/>
                  </a:ext>
                </a:extLst>
              </a:tr>
              <a:tr h="5257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Arial" pitchFamily="34" charset="0"/>
                          <a:cs typeface="Arial" pitchFamily="34" charset="0"/>
                        </a:rPr>
                        <a:t>Summertime</a:t>
                      </a:r>
                    </a:p>
                    <a:p>
                      <a:endParaRPr lang="en-US" sz="1400" dirty="0">
                        <a:latin typeface="Arial" pitchFamily="34" charset="0"/>
                        <a:cs typeface="Arial" pitchFamily="34" charset="0"/>
                      </a:endParaRPr>
                    </a:p>
                  </a:txBody>
                  <a:tcPr/>
                </a:tc>
                <a:tc>
                  <a:txBody>
                    <a:bodyPr/>
                    <a:lstStyle/>
                    <a:p>
                      <a:r>
                        <a:rPr lang="en-US" sz="1400" dirty="0">
                          <a:latin typeface="Arial" pitchFamily="34" charset="0"/>
                          <a:cs typeface="Arial" pitchFamily="34" charset="0"/>
                        </a:rPr>
                        <a:t>Sarah Vaughan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Arial" pitchFamily="34" charset="0"/>
                          <a:cs typeface="Arial" pitchFamily="34" charset="0"/>
                        </a:rPr>
                        <a:t>Gershwin</a:t>
                      </a:r>
                    </a:p>
                    <a:p>
                      <a:endParaRPr lang="en-US" sz="1400" dirty="0">
                        <a:latin typeface="Arial" pitchFamily="34" charset="0"/>
                        <a:cs typeface="Arial" pitchFamily="34" charset="0"/>
                      </a:endParaRPr>
                    </a:p>
                  </a:txBody>
                  <a:tcPr/>
                </a:tc>
                <a:tc>
                  <a:txBody>
                    <a:bodyPr/>
                    <a:lstStyle/>
                    <a:p>
                      <a:r>
                        <a:rPr lang="en-US" sz="1400" dirty="0">
                          <a:latin typeface="Arial" pitchFamily="34" charset="0"/>
                          <a:cs typeface="Arial" pitchFamily="34" charset="0"/>
                        </a:rPr>
                        <a:t>Compact</a:t>
                      </a:r>
                    </a:p>
                    <a:p>
                      <a:r>
                        <a:rPr lang="en-US" sz="1400" dirty="0">
                          <a:latin typeface="Arial" pitchFamily="34" charset="0"/>
                          <a:cs typeface="Arial" pitchFamily="34" charset="0"/>
                        </a:rPr>
                        <a:t>Jazz</a:t>
                      </a:r>
                    </a:p>
                  </a:txBody>
                  <a:tcPr/>
                </a:tc>
                <a:tc>
                  <a:txBody>
                    <a:bodyPr/>
                    <a:lstStyle/>
                    <a:p>
                      <a:r>
                        <a:rPr lang="en-US" sz="1400" dirty="0">
                          <a:latin typeface="Arial" pitchFamily="34" charset="0"/>
                          <a:cs typeface="Arial" pitchFamily="34" charset="0"/>
                        </a:rPr>
                        <a:t>06/22/1987</a:t>
                      </a:r>
                    </a:p>
                  </a:txBody>
                  <a:tcPr/>
                </a:tc>
                <a:tc>
                  <a:txBody>
                    <a:bodyPr/>
                    <a:lstStyle/>
                    <a:p>
                      <a:r>
                        <a:rPr lang="en-US" sz="1400" dirty="0">
                          <a:latin typeface="Arial" pitchFamily="34" charset="0"/>
                          <a:cs typeface="Arial" pitchFamily="34" charset="0"/>
                        </a:rPr>
                        <a:t>PolyGram</a:t>
                      </a:r>
                    </a:p>
                  </a:txBody>
                  <a:tcPr/>
                </a:tc>
                <a:tc>
                  <a:txBody>
                    <a:bodyPr/>
                    <a:lstStyle/>
                    <a:p>
                      <a:r>
                        <a:rPr lang="en-US" sz="1400" dirty="0">
                          <a:latin typeface="Arial" pitchFamily="34" charset="0"/>
                          <a:cs typeface="Arial" pitchFamily="34" charset="0"/>
                        </a:rPr>
                        <a:t>4:34</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87217146"/>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67127"/>
            <a:ext cx="8032638" cy="747274"/>
          </a:xfrm>
        </p:spPr>
        <p:txBody>
          <a:bodyPr/>
          <a:lstStyle/>
          <a:p>
            <a:r>
              <a:rPr lang="en-US" dirty="0"/>
              <a:t>Databases (4 of 4)</a:t>
            </a:r>
          </a:p>
        </p:txBody>
      </p:sp>
      <p:pic>
        <p:nvPicPr>
          <p:cNvPr id="4" name="Picture 3" descr="A screenshot of the Microsoft Access window representing the steps to define fields and enter the records. At the top of the window is the menu bar with multiple options, with the option “Fields” selected. Below the menu, the workspace is divided into two panes. The left pane lists the folders and the right pane displays the contents of the selected file. At the top of the right pane is a row with drop downs labeled “ID,” “Item,” “Quantity,” “Replacement Value,” and “Click to Add.” A menu is displayed below the drop-down “click to add” with the option “Date &amp; Time” selected. The supporting text pointing the menu reads “1. Enter field names.” The supporting text pointing the dropdown labeled “Replacement Value” reads “2. Specify the type of data the field will hold.” The supporting text pointing the first drop-down labeled “ID” reads “3. After all the fields are defined, enter the data for each record.”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1435" y="1368364"/>
            <a:ext cx="6181130" cy="4629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395854"/>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Presentations (1 of 3)</a:t>
            </a:r>
          </a:p>
        </p:txBody>
      </p:sp>
      <p:sp>
        <p:nvSpPr>
          <p:cNvPr id="5" name="Content Placeholder 4"/>
          <p:cNvSpPr>
            <a:spLocks noGrp="1"/>
          </p:cNvSpPr>
          <p:nvPr>
            <p:ph idx="1"/>
          </p:nvPr>
        </p:nvSpPr>
        <p:spPr/>
        <p:txBody>
          <a:bodyPr/>
          <a:lstStyle/>
          <a:p>
            <a:r>
              <a:rPr lang="en-US" b="1" dirty="0"/>
              <a:t>Presentation software </a:t>
            </a:r>
            <a:r>
              <a:rPr lang="en-US" dirty="0"/>
              <a:t>supplies the tools for combining text, photos, clip art, graphs, animations, and sound into a series of electronic slides that can be shown on a screen or projector</a:t>
            </a:r>
          </a:p>
          <a:p>
            <a:r>
              <a:rPr lang="en-US" dirty="0"/>
              <a:t>Popular presentation software products include Microsoft PowerPoint, iWork Keynote, LibreOffice Impress, and Google Docs Slides</a:t>
            </a:r>
          </a:p>
        </p:txBody>
      </p:sp>
    </p:spTree>
    <p:extLst>
      <p:ext uri="{BB962C8B-B14F-4D97-AF65-F5344CB8AC3E}">
        <p14:creationId xmlns:p14="http://schemas.microsoft.com/office/powerpoint/2010/main" val="20069887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Presentations (2 of 3)</a:t>
            </a:r>
          </a:p>
        </p:txBody>
      </p:sp>
      <p:sp>
        <p:nvSpPr>
          <p:cNvPr id="3" name="Content Placeholder 2"/>
          <p:cNvSpPr>
            <a:spLocks noGrp="1"/>
          </p:cNvSpPr>
          <p:nvPr>
            <p:ph idx="1"/>
          </p:nvPr>
        </p:nvSpPr>
        <p:spPr/>
        <p:txBody>
          <a:bodyPr>
            <a:normAutofit fontScale="92500" lnSpcReduction="10000"/>
          </a:bodyPr>
          <a:lstStyle/>
          <a:p>
            <a:pPr marL="0" indent="0">
              <a:buNone/>
            </a:pPr>
            <a:r>
              <a:rPr lang="en-US" sz="2800" dirty="0"/>
              <a:t>Presentation software highlights include:</a:t>
            </a:r>
          </a:p>
          <a:p>
            <a:r>
              <a:rPr lang="en-US" sz="2800" dirty="0"/>
              <a:t>Bulleted lists to summarize the points in your presentation</a:t>
            </a:r>
          </a:p>
          <a:p>
            <a:r>
              <a:rPr lang="en-US" sz="2800" dirty="0"/>
              <a:t>Graphics to make your presentation visually interesting</a:t>
            </a:r>
          </a:p>
          <a:p>
            <a:r>
              <a:rPr lang="en-US" sz="2800" dirty="0"/>
              <a:t>Transitions between slides to keep your audience’s attention</a:t>
            </a:r>
          </a:p>
          <a:p>
            <a:r>
              <a:rPr lang="en-US" sz="2800" dirty="0"/>
              <a:t>Speaker notes to help you remember what to say</a:t>
            </a:r>
          </a:p>
          <a:p>
            <a:r>
              <a:rPr lang="en-US" sz="2800" dirty="0"/>
              <a:t>Themes and templates to give your slides a professional appearance</a:t>
            </a:r>
          </a:p>
          <a:p>
            <a:r>
              <a:rPr lang="en-US" sz="2800" dirty="0"/>
              <a:t>Conversion routines to package presentations as PDF files and YouTube videos</a:t>
            </a:r>
          </a:p>
        </p:txBody>
      </p:sp>
    </p:spTree>
    <p:extLst>
      <p:ext uri="{BB962C8B-B14F-4D97-AF65-F5344CB8AC3E}">
        <p14:creationId xmlns:p14="http://schemas.microsoft.com/office/powerpoint/2010/main" val="3237745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16326"/>
            <a:ext cx="8032638" cy="1004011"/>
          </a:xfrm>
        </p:spPr>
        <p:txBody>
          <a:bodyPr/>
          <a:lstStyle/>
          <a:p>
            <a:r>
              <a:rPr lang="en-US" dirty="0"/>
              <a:t>Presentations (3</a:t>
            </a:r>
            <a:r>
              <a:rPr lang="en-US" baseline="0" dirty="0"/>
              <a:t> of 3)</a:t>
            </a:r>
            <a:endParaRPr lang="en-US" dirty="0"/>
          </a:p>
        </p:txBody>
      </p:sp>
      <p:pic>
        <p:nvPicPr>
          <p:cNvPr id="6" name="Picture 5" descr="An illustration with two screenshots depicts the depicts the different elements of the Microsoft Powerpoint window. The first screenshot depicts the Microsoft Powerpoint window with a bar at the top giving the name of the file. Below the title bar is the menu bar with various options. The working space below the menus is divided into two panes. The left pane lists the thumbnails of the slices. The supporting text pointing the first thumbnail in the left pane reads “1. Click the first slide to move to the beginning of the slide show.” The right pane depicts the selected slide. A small text box is present below the slide in the right pane. The supporting text pointing the text box reads “4. Use speaker notes for cues.” Below the text box, to the right of the window are four buttons and a slider. The supporting text pointing the fourth button reads “2. Click the Slide Show button to view the presentation.” The second screenshot depicts the photo of a laptop displaying the first slide of the presentation, keyboard, and the mouse. The supporting text pointing the screen reads “3. The first slide appears, filling the entire screen.” The supporting text pointing the “right-arrow” key on the keyboard reads “5. To move to the next slide, click the left mouse button or press the right‑arrow key.” The supporting text pointing the “left-arrow” key on the keyboard reads “6. To move to the previous slide, press the left‑arrow key.” The supporting text pointing the “Esc” key on the keyboard reads “7. Press the Esc key to stop the slide show.”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655" y="1371994"/>
            <a:ext cx="8042691" cy="436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817119"/>
      </p:ext>
    </p:extLst>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Section E: File Management Utilities</a:t>
            </a:r>
          </a:p>
        </p:txBody>
      </p:sp>
      <p:sp>
        <p:nvSpPr>
          <p:cNvPr id="5" name="Content Placeholder 4"/>
          <p:cNvSpPr>
            <a:spLocks noGrp="1"/>
          </p:cNvSpPr>
          <p:nvPr>
            <p:ph idx="1"/>
          </p:nvPr>
        </p:nvSpPr>
        <p:spPr/>
        <p:txBody>
          <a:bodyPr>
            <a:normAutofit/>
          </a:bodyPr>
          <a:lstStyle/>
          <a:p>
            <a:r>
              <a:rPr lang="en-US" dirty="0"/>
              <a:t>File Basics</a:t>
            </a:r>
          </a:p>
          <a:p>
            <a:r>
              <a:rPr lang="en-US" dirty="0"/>
              <a:t>File Management Tools</a:t>
            </a:r>
          </a:p>
          <a:p>
            <a:r>
              <a:rPr lang="en-US" dirty="0"/>
              <a:t>Application-Based File Management</a:t>
            </a:r>
          </a:p>
          <a:p>
            <a:r>
              <a:rPr lang="en-US" dirty="0"/>
              <a:t>Physical File Storage</a:t>
            </a:r>
          </a:p>
        </p:txBody>
      </p:sp>
    </p:spTree>
    <p:extLst>
      <p:ext uri="{BB962C8B-B14F-4D97-AF65-F5344CB8AC3E}">
        <p14:creationId xmlns:p14="http://schemas.microsoft.com/office/powerpoint/2010/main" val="9610334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E: Objectives (1 of 2)</a:t>
            </a:r>
          </a:p>
        </p:txBody>
      </p:sp>
      <p:sp>
        <p:nvSpPr>
          <p:cNvPr id="3" name="Content Placeholder 2"/>
          <p:cNvSpPr>
            <a:spLocks noGrp="1"/>
          </p:cNvSpPr>
          <p:nvPr>
            <p:ph idx="1"/>
          </p:nvPr>
        </p:nvSpPr>
        <p:spPr/>
        <p:txBody>
          <a:bodyPr>
            <a:normAutofit fontScale="92500"/>
          </a:bodyPr>
          <a:lstStyle/>
          <a:p>
            <a:pPr>
              <a:lnSpc>
                <a:spcPct val="120000"/>
              </a:lnSpc>
            </a:pPr>
            <a:r>
              <a:rPr lang="en-US" sz="2800" dirty="0"/>
              <a:t>List five file-naming conventions</a:t>
            </a:r>
          </a:p>
          <a:p>
            <a:pPr>
              <a:lnSpc>
                <a:spcPct val="120000"/>
              </a:lnSpc>
            </a:pPr>
            <a:r>
              <a:rPr lang="en-US" sz="2800" dirty="0"/>
              <a:t>Explain how storage devices on PCs are named or designated by device letters</a:t>
            </a:r>
          </a:p>
          <a:p>
            <a:pPr>
              <a:lnSpc>
                <a:spcPct val="120000"/>
              </a:lnSpc>
            </a:pPr>
            <a:r>
              <a:rPr lang="en-US" sz="2800" dirty="0"/>
              <a:t>Identify disk partitions</a:t>
            </a:r>
          </a:p>
          <a:p>
            <a:pPr>
              <a:lnSpc>
                <a:spcPct val="120000"/>
              </a:lnSpc>
            </a:pPr>
            <a:r>
              <a:rPr lang="en-US" sz="2800" dirty="0"/>
              <a:t>Write out the complete file path for any file that exists on a digital storage device</a:t>
            </a:r>
          </a:p>
          <a:p>
            <a:pPr>
              <a:lnSpc>
                <a:spcPct val="120000"/>
              </a:lnSpc>
            </a:pPr>
            <a:r>
              <a:rPr lang="en-US" sz="2800" dirty="0"/>
              <a:t>Identify the basic elements of Windows File Explorer and macOS Finder</a:t>
            </a:r>
          </a:p>
          <a:p>
            <a:pPr>
              <a:lnSpc>
                <a:spcPct val="120000"/>
              </a:lnSpc>
            </a:pPr>
            <a:r>
              <a:rPr lang="en-US" sz="2800" dirty="0"/>
              <a:t>Explain how operating systems use default applications</a:t>
            </a:r>
          </a:p>
        </p:txBody>
      </p:sp>
    </p:spTree>
    <p:extLst>
      <p:ext uri="{BB962C8B-B14F-4D97-AF65-F5344CB8AC3E}">
        <p14:creationId xmlns:p14="http://schemas.microsoft.com/office/powerpoint/2010/main" val="2410590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90926"/>
            <a:ext cx="8032638" cy="889023"/>
          </a:xfrm>
        </p:spPr>
        <p:txBody>
          <a:bodyPr/>
          <a:lstStyle/>
          <a:p>
            <a:r>
              <a:rPr lang="en-US" dirty="0"/>
              <a:t>Essentials (6 of 7)</a:t>
            </a:r>
          </a:p>
        </p:txBody>
      </p:sp>
      <p:sp>
        <p:nvSpPr>
          <p:cNvPr id="3" name="Content Placeholder 2"/>
          <p:cNvSpPr>
            <a:spLocks noGrp="1"/>
          </p:cNvSpPr>
          <p:nvPr>
            <p:ph type="body" sz="half" idx="2"/>
          </p:nvPr>
        </p:nvSpPr>
        <p:spPr>
          <a:xfrm>
            <a:off x="462987" y="1507923"/>
            <a:ext cx="3877519" cy="3608087"/>
          </a:xfrm>
        </p:spPr>
        <p:txBody>
          <a:bodyPr>
            <a:noAutofit/>
          </a:bodyPr>
          <a:lstStyle/>
          <a:p>
            <a:pPr marL="342900" indent="-342900">
              <a:buFont typeface="Arial" pitchFamily="34" charset="0"/>
              <a:buChar char="•"/>
            </a:pPr>
            <a:r>
              <a:rPr lang="en-US" sz="2600" dirty="0"/>
              <a:t>There is no universal standard for categorizing software, but various categorization schemes have many similarities</a:t>
            </a:r>
          </a:p>
        </p:txBody>
      </p:sp>
      <p:pic>
        <p:nvPicPr>
          <p:cNvPr id="4" name="Picture 3" descr="An illustration with three sections depicts the differences and similarities in the software categories as given for various online merchants. &#10;Section one depicts the software categories for the online merchant “Amazon” that read as follows: “Accounting &amp; Finance, Antivirus &amp; Security, Business &amp; Office, Children’s, Design &amp; Illustration, Digital Software, Education &amp; Reference, Games, Lifestyle &amp; Hobbies, Music, Networking &amp; Servers, Operating Systems, Photography, Programming &amp; Web, Development, Tax Preparation, Utilities, Video” &#10;Section two depicts the software categories for the online merchant “App Store” that read as follows: “Books, , Business, Catalogs, Education, Entertainment, Finance, Food &amp; Drink, Games, Health &amp; Fitness, Lifestyle, Magazines &amp; Newspapers, Medical, Music, Navigation, News, Photo &amp; Video, Productivity, Reference, Shopping, Social Networking, Sports, Stickers, Travel, Utilities, Weather” &#10;Section three depicts the software categories for the online merchant “Google Play” that read as follows: “Art &amp; Design, Auto &amp; Vehicles, Beauty, Books &amp; Reference, Business, Comics, Communication, Dating, Education, Entertainment, Events, Finance, Food &amp; Drink, Health &amp; Fitness, House &amp; Home, Libraries &amp; Demo, Lifestyle, Maps &amp; Navigation, Medical, Music &amp; Audio, News &amp; Magazines, Parenting, Personalization, Photography, Productivity, Shopping, Social, Sports, Tools, Travel and Local, Video Players &amp; Editors, Weather” Software categories in Amazon and App Store that are linked are as follow: Education &amp; Reference: Education; Games: Games; Lifestyle &amp; Hobbies: Lifestyle; Music: Music; Utilities: Utilities. Software Categories in App Store and Google Play that are linked are as follows: Business: Business; Education: Education; Health &amp; Fitness: Health &amp; Fitness; Lifestyle: Lifestyle; Medical: Medical; News: News &amp; Magazines; Shopping: Shopping; Sports: Sports; Weather: Weather. "/>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25" t="5485" r="3479"/>
          <a:stretch/>
        </p:blipFill>
        <p:spPr bwMode="auto">
          <a:xfrm>
            <a:off x="4898606" y="1386603"/>
            <a:ext cx="2622424" cy="4660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1453866"/>
      </p:ext>
    </p:extLst>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E: Objectives (2 of 2)</a:t>
            </a:r>
          </a:p>
        </p:txBody>
      </p:sp>
      <p:sp>
        <p:nvSpPr>
          <p:cNvPr id="3" name="Content Placeholder 2"/>
          <p:cNvSpPr>
            <a:spLocks noGrp="1"/>
          </p:cNvSpPr>
          <p:nvPr>
            <p:ph idx="1"/>
          </p:nvPr>
        </p:nvSpPr>
        <p:spPr/>
        <p:txBody>
          <a:bodyPr>
            <a:normAutofit/>
          </a:bodyPr>
          <a:lstStyle/>
          <a:p>
            <a:pPr>
              <a:lnSpc>
                <a:spcPct val="120000"/>
              </a:lnSpc>
            </a:pPr>
            <a:r>
              <a:rPr lang="en-US" dirty="0"/>
              <a:t>State the difference between a physical storage model and a logical storage model</a:t>
            </a:r>
          </a:p>
          <a:p>
            <a:pPr>
              <a:lnSpc>
                <a:spcPct val="120000"/>
              </a:lnSpc>
            </a:pPr>
            <a:r>
              <a:rPr lang="en-US" dirty="0"/>
              <a:t>Describe why an operating system uses an index file</a:t>
            </a:r>
          </a:p>
          <a:p>
            <a:pPr>
              <a:lnSpc>
                <a:spcPct val="120000"/>
              </a:lnSpc>
            </a:pPr>
            <a:r>
              <a:rPr lang="en-US" dirty="0"/>
              <a:t>Explain what the operating system does when you move a file to the Recycle Bin and when you permanently delete a file</a:t>
            </a:r>
          </a:p>
        </p:txBody>
      </p:sp>
    </p:spTree>
    <p:extLst>
      <p:ext uri="{BB962C8B-B14F-4D97-AF65-F5344CB8AC3E}">
        <p14:creationId xmlns:p14="http://schemas.microsoft.com/office/powerpoint/2010/main" val="23336933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Basics (1 of 6)</a:t>
            </a:r>
          </a:p>
        </p:txBody>
      </p:sp>
      <p:sp>
        <p:nvSpPr>
          <p:cNvPr id="3" name="Content Placeholder 2"/>
          <p:cNvSpPr>
            <a:spLocks noGrp="1"/>
          </p:cNvSpPr>
          <p:nvPr>
            <p:ph idx="1"/>
          </p:nvPr>
        </p:nvSpPr>
        <p:spPr/>
        <p:txBody>
          <a:bodyPr>
            <a:normAutofit fontScale="92500" lnSpcReduction="10000"/>
          </a:bodyPr>
          <a:lstStyle/>
          <a:p>
            <a:pPr>
              <a:lnSpc>
                <a:spcPct val="110000"/>
              </a:lnSpc>
            </a:pPr>
            <a:r>
              <a:rPr lang="en-US" dirty="0"/>
              <a:t>As you learned in Unit 1, a computer file—or simply a file—is defined as a named collection of data that exists on a storage medium, such as a hard disk, cloud drive, or USB flash drive</a:t>
            </a:r>
          </a:p>
          <a:p>
            <a:pPr>
              <a:lnSpc>
                <a:spcPct val="110000"/>
              </a:lnSpc>
            </a:pPr>
            <a:r>
              <a:rPr lang="en-US" dirty="0"/>
              <a:t>When saving a file, you must provide a valid file name that adheres to specific rules, referred to as </a:t>
            </a:r>
            <a:r>
              <a:rPr lang="en-US" b="1" dirty="0"/>
              <a:t>file-naming conventions</a:t>
            </a:r>
            <a:r>
              <a:rPr lang="en-US" dirty="0"/>
              <a:t>, which include:</a:t>
            </a:r>
            <a:r>
              <a:rPr lang="en-US" sz="2400" dirty="0"/>
              <a:t>	</a:t>
            </a:r>
          </a:p>
          <a:p>
            <a:pPr lvl="1">
              <a:lnSpc>
                <a:spcPct val="110000"/>
              </a:lnSpc>
            </a:pPr>
            <a:r>
              <a:rPr lang="en-US" dirty="0"/>
              <a:t>Maximum length is 256 characters</a:t>
            </a:r>
          </a:p>
          <a:p>
            <a:pPr lvl="1">
              <a:lnSpc>
                <a:spcPct val="110000"/>
              </a:lnSpc>
            </a:pPr>
            <a:r>
              <a:rPr lang="en-US" dirty="0"/>
              <a:t>Symbols are not allowed</a:t>
            </a:r>
          </a:p>
          <a:p>
            <a:pPr lvl="1">
              <a:lnSpc>
                <a:spcPct val="110000"/>
              </a:lnSpc>
            </a:pPr>
            <a:r>
              <a:rPr lang="en-US" dirty="0"/>
              <a:t>No reserved words, such as Aux, Com1, and Nul</a:t>
            </a:r>
          </a:p>
          <a:p>
            <a:pPr lvl="1">
              <a:lnSpc>
                <a:spcPct val="110000"/>
              </a:lnSpc>
            </a:pPr>
            <a:r>
              <a:rPr lang="en-US" dirty="0"/>
              <a:t>Case is disregarded</a:t>
            </a:r>
          </a:p>
          <a:p>
            <a:pPr lvl="1">
              <a:lnSpc>
                <a:spcPct val="110000"/>
              </a:lnSpc>
            </a:pPr>
            <a:r>
              <a:rPr lang="en-US" dirty="0"/>
              <a:t>Spaces are allowed</a:t>
            </a:r>
          </a:p>
        </p:txBody>
      </p:sp>
    </p:spTree>
    <p:extLst>
      <p:ext uri="{BB962C8B-B14F-4D97-AF65-F5344CB8AC3E}">
        <p14:creationId xmlns:p14="http://schemas.microsoft.com/office/powerpoint/2010/main" val="2132579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41727"/>
            <a:ext cx="8032638" cy="747274"/>
          </a:xfrm>
        </p:spPr>
        <p:txBody>
          <a:bodyPr/>
          <a:lstStyle/>
          <a:p>
            <a:r>
              <a:rPr lang="en-US" dirty="0"/>
              <a:t>File Basics (2 of 6)</a:t>
            </a:r>
          </a:p>
        </p:txBody>
      </p:sp>
      <p:pic>
        <p:nvPicPr>
          <p:cNvPr id="6" name="Picture 5" descr="An illustration depicts the different file-naming conventions along with the appropriate illustration. An illustration of a ruler with markings one to five is associated with text that reads “Maximum length is 255 characters. Current versions of Windows and macOS support file names up to 255 characters long. In practice, some of the 255 characters are used for the file’s drive letter, folder designation, and extension, so the name you assign to a file should be much shorter. A file name limitation of 255 characters gives you the flexibility to use descriptive file names, such as Job Search” An illustration of special symbols – “asterisk, double quotes, question mark and greater than” is associated with text that reads “Avoid using symbols. If an operating system attaches special significance to a symbol, you cannot use it in a file name. For example, Windows uses the colon (:) character to separate the device letter from a file name or folder, as in C: Music. A file name that contains a colon, such as Report: Summary, is not valid because the operating system would become confused about how to interpret the colon. Avoid using the symbols * \ &lt; &gt; | “ / : and ? in file names.” An illustration of a circle with a cross marked is associated with text that reads “Do not use reserved words. Some operating systems also contain a list of reserved words that are used as commands or special identifiers. You cannot use these words alone as a file name. You can, however, use these words as part of a longer file name. For example, in Windows, the file name Nul would not be valid, but you could name a file something like Null Set.exe. The following words should not be used as file names: Aux, Com1, Com2, Com3, Com4, Con, Lpt1, Lpt2, Lpt3, Prn, and Nul.” An illustration of letter “A” in upper case and lower case is associated with text that reads “Case is disregarded. Some operating systems are case sensitive, but those that you regularly work with on personal computers are not. A file named Final Report is the same as FINAL REPORT or final report.” An illustration of text that reads “File 1” is associated with text that reads “Spaces are allowed. You can use spaces in file names. That’s a different rule than for email addresses, where spaces are not allowed. You’ve probably noticed that people often use underscores or periods instead of spaces in email addresses such as Madi_Jones@msu.edu. That convention is not necessary in file names, so a file name such as Letter to Edison Jones is vali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6240" y="1366515"/>
            <a:ext cx="4371521" cy="4683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9981951"/>
      </p:ext>
    </p:extLst>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File Basics (3</a:t>
            </a:r>
            <a:r>
              <a:rPr lang="en-US" baseline="0" dirty="0"/>
              <a:t> of 6)</a:t>
            </a:r>
            <a:endParaRPr lang="en-US" dirty="0"/>
          </a:p>
        </p:txBody>
      </p:sp>
      <p:sp>
        <p:nvSpPr>
          <p:cNvPr id="5" name="Content Placeholder 4"/>
          <p:cNvSpPr>
            <a:spLocks noGrp="1"/>
          </p:cNvSpPr>
          <p:nvPr>
            <p:ph idx="1"/>
          </p:nvPr>
        </p:nvSpPr>
        <p:spPr/>
        <p:txBody>
          <a:bodyPr/>
          <a:lstStyle/>
          <a:p>
            <a:r>
              <a:rPr lang="en-US" dirty="0"/>
              <a:t>When working with Windows, storage devices—where files can be saved—can also be identified by a </a:t>
            </a:r>
            <a:r>
              <a:rPr lang="en-US" b="1" dirty="0"/>
              <a:t>device letter</a:t>
            </a:r>
          </a:p>
          <a:p>
            <a:r>
              <a:rPr lang="en-US" dirty="0"/>
              <a:t>A</a:t>
            </a:r>
            <a:r>
              <a:rPr lang="en-US" b="1" dirty="0"/>
              <a:t> disk partition </a:t>
            </a:r>
            <a:r>
              <a:rPr lang="en-US" dirty="0"/>
              <a:t>is a section of a hard disk drive that is treated as a separate storage unit. Most hard drives are configured with a single apartition that contains the OS, programs, and data</a:t>
            </a:r>
          </a:p>
        </p:txBody>
      </p:sp>
    </p:spTree>
    <p:extLst>
      <p:ext uri="{BB962C8B-B14F-4D97-AF65-F5344CB8AC3E}">
        <p14:creationId xmlns:p14="http://schemas.microsoft.com/office/powerpoint/2010/main" val="22429370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41727"/>
            <a:ext cx="8032638" cy="785374"/>
          </a:xfrm>
        </p:spPr>
        <p:txBody>
          <a:bodyPr/>
          <a:lstStyle/>
          <a:p>
            <a:r>
              <a:rPr lang="en-US" dirty="0"/>
              <a:t>File Basics (4 of 6)</a:t>
            </a:r>
          </a:p>
        </p:txBody>
      </p:sp>
      <p:pic>
        <p:nvPicPr>
          <p:cNvPr id="6" name="Picture 5" descr="A screenshot of the window explorer window listing the Storage device designations. The left pane of the window depicts the different locations “Dropbox, OneDrive, This PC, Network, and Homegroup” with the location “This PC” selected. The supporting text pointing the location “Dropbox” reads “Cloud-based locations, such as Dropbox and OneDrive, store files on Internet-based storage services.” The supporting text pointing the location “Homegroup” reads “Network and Homegroup provide access to the hard drives of other computers.” The right pane of the window depicts the devices and drives in “This PC” – “OS (C:), Partition (D:), “USB20FD (E:).” The supporting text pointing the drive labeled “OS (C:)” reads “For desktop and laptop computers, the hard disk is the main storage device.” The supporting text pointing the device “USB20FD (E:)” reads “Files stored on a USB flash drive are easy to transport to other computers.”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5530" y="1175157"/>
            <a:ext cx="6772940" cy="478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1672672"/>
      </p:ext>
    </p:extLst>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File Basics</a:t>
            </a:r>
            <a:r>
              <a:rPr lang="en-US" baseline="0" dirty="0"/>
              <a:t> (5 of 6)</a:t>
            </a:r>
            <a:endParaRPr lang="en-US" dirty="0"/>
          </a:p>
        </p:txBody>
      </p:sp>
      <p:sp>
        <p:nvSpPr>
          <p:cNvPr id="5" name="Content Placeholder 4"/>
          <p:cNvSpPr>
            <a:spLocks noGrp="1"/>
          </p:cNvSpPr>
          <p:nvPr>
            <p:ph idx="1"/>
          </p:nvPr>
        </p:nvSpPr>
        <p:spPr/>
        <p:txBody>
          <a:bodyPr>
            <a:normAutofit/>
          </a:bodyPr>
          <a:lstStyle/>
          <a:p>
            <a:r>
              <a:rPr lang="en-US" dirty="0"/>
              <a:t>Every storage device has a </a:t>
            </a:r>
            <a:r>
              <a:rPr lang="en-US" b="1" dirty="0"/>
              <a:t>directory</a:t>
            </a:r>
            <a:r>
              <a:rPr lang="en-US" dirty="0"/>
              <a:t> containing a list of its files</a:t>
            </a:r>
          </a:p>
          <a:p>
            <a:r>
              <a:rPr lang="en-US" dirty="0"/>
              <a:t>The main directory is referred to as the </a:t>
            </a:r>
            <a:r>
              <a:rPr lang="en-US" b="1" dirty="0"/>
              <a:t>root directory</a:t>
            </a:r>
          </a:p>
          <a:p>
            <a:r>
              <a:rPr lang="en-US" dirty="0"/>
              <a:t>A root directory can be subdivided into smaller lists; each list is called a </a:t>
            </a:r>
            <a:r>
              <a:rPr lang="en-US" b="1" dirty="0"/>
              <a:t>subdirectory</a:t>
            </a:r>
          </a:p>
          <a:p>
            <a:r>
              <a:rPr lang="en-US" dirty="0"/>
              <a:t>Each subdirectory is depicted as a </a:t>
            </a:r>
            <a:r>
              <a:rPr lang="en-US" b="1" dirty="0"/>
              <a:t>folder</a:t>
            </a:r>
          </a:p>
          <a:p>
            <a:r>
              <a:rPr lang="en-US" dirty="0"/>
              <a:t>A computer file’s location is defined by a </a:t>
            </a:r>
            <a:r>
              <a:rPr lang="en-US" b="1" dirty="0"/>
              <a:t>file path</a:t>
            </a:r>
            <a:r>
              <a:rPr lang="en-US" dirty="0"/>
              <a:t>, which on a PC includes the drive letter, folder(s), file name, and extension</a:t>
            </a:r>
          </a:p>
        </p:txBody>
      </p:sp>
    </p:spTree>
    <p:extLst>
      <p:ext uri="{BB962C8B-B14F-4D97-AF65-F5344CB8AC3E}">
        <p14:creationId xmlns:p14="http://schemas.microsoft.com/office/powerpoint/2010/main" val="31356755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4727"/>
            <a:ext cx="8032638" cy="721873"/>
          </a:xfrm>
        </p:spPr>
        <p:txBody>
          <a:bodyPr/>
          <a:lstStyle/>
          <a:p>
            <a:r>
              <a:rPr lang="en-US" dirty="0"/>
              <a:t>File Basics (6 of 6)</a:t>
            </a:r>
          </a:p>
        </p:txBody>
      </p:sp>
      <p:pic>
        <p:nvPicPr>
          <p:cNvPr id="5" name="Picture 2" descr="An illustration with two sections depicts the file paths. Section A depicts the file path that reads “C:\Music\Reggae\Marley One Love.mp3.” The text “C:” is labeled “Drive letter.” The text “\Music” is labeled “Primary folder.” The text “\Reggae” is labeled “Secondary folder.” The text “Marley One Love” is labeled “File name.” The text “.mp3” is labeled “File extension.” &#10;The second section depicts the table listing the types of files and the extensions. The two columns of the table are labeled “Type of File” and “Extensions.” The data presented in the table from top to bottom reads &#10;“Text:  .txt .dat .rtf .docx (Microsoft Word) .doc (Microsoft Word 2003) .odt (OpenDocument text) .wpd (WordPerfect) .pages (iWork).&#10;Sound:  .wav .mid .mp3 .m4p .aac.&#10;Graphics:  .bmp .tif .wmf .gif .jpg .png .eps .ai (Adobe Illustrator).&#10;Animation/video:  .flc .swf .avi .mpg .mp4 .mov (QuickTime) .wmv (Windows Media Player). &#10;Web page:  .htm .html .asp .vrml .php&#10;Spreadsheet:  .xlsx (Microsoft Excel) .xls (Microsoft Excel 2003) .ods (OpenDocument spreadsheet) .numbers (iWork).&#10;Database:  .accdb (Microsoft Access) .odb (OpenDocument database). &#10;Miscellaneous:  .pdf (Adobe Acrobat) .pptx (Microsoft PowerPoint) .qxp (QuarkXPress) .odp (OpenDocument presentations) .zip (WinZip) .pub (Microsoft Publisher).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6075" y="811213"/>
            <a:ext cx="6115050"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Table 5" descr="&#10;&#10;&#10;"/>
          <p:cNvGraphicFramePr>
            <a:graphicFrameLocks noGrp="1"/>
          </p:cNvGraphicFramePr>
          <p:nvPr>
            <p:extLst>
              <p:ext uri="{D42A27DB-BD31-4B8C-83A1-F6EECF244321}">
                <p14:modId xmlns:p14="http://schemas.microsoft.com/office/powerpoint/2010/main" val="843815112"/>
              </p:ext>
            </p:extLst>
          </p:nvPr>
        </p:nvGraphicFramePr>
        <p:xfrm>
          <a:off x="266700" y="2171701"/>
          <a:ext cx="8699500" cy="3987799"/>
        </p:xfrm>
        <a:graphic>
          <a:graphicData uri="http://schemas.openxmlformats.org/drawingml/2006/table">
            <a:tbl>
              <a:tblPr firstRow="1" bandRow="1">
                <a:tableStyleId>{5940675A-B579-460E-94D1-54222C63F5DA}</a:tableStyleId>
              </a:tblPr>
              <a:tblGrid>
                <a:gridCol w="1689100">
                  <a:extLst>
                    <a:ext uri="{9D8B030D-6E8A-4147-A177-3AD203B41FA5}">
                      <a16:colId xmlns:a16="http://schemas.microsoft.com/office/drawing/2014/main" val="20000"/>
                    </a:ext>
                  </a:extLst>
                </a:gridCol>
                <a:gridCol w="7010400">
                  <a:extLst>
                    <a:ext uri="{9D8B030D-6E8A-4147-A177-3AD203B41FA5}">
                      <a16:colId xmlns:a16="http://schemas.microsoft.com/office/drawing/2014/main" val="20001"/>
                    </a:ext>
                  </a:extLst>
                </a:gridCol>
              </a:tblGrid>
              <a:tr h="304799">
                <a:tc>
                  <a:txBody>
                    <a:bodyPr/>
                    <a:lstStyle/>
                    <a:p>
                      <a:pPr algn="ctr"/>
                      <a:r>
                        <a:rPr lang="en-US" sz="1400" b="1" dirty="0">
                          <a:solidFill>
                            <a:schemeClr val="bg1"/>
                          </a:solidFill>
                          <a:latin typeface="Arial" pitchFamily="34" charset="0"/>
                          <a:cs typeface="Arial" pitchFamily="34" charset="0"/>
                        </a:rPr>
                        <a:t>TYPE OF FILE</a:t>
                      </a:r>
                    </a:p>
                  </a:txBody>
                  <a:tcPr>
                    <a:solidFill>
                      <a:srgbClr val="845951"/>
                    </a:solidFill>
                  </a:tcPr>
                </a:tc>
                <a:tc>
                  <a:txBody>
                    <a:bodyPr/>
                    <a:lstStyle/>
                    <a:p>
                      <a:pPr algn="ctr"/>
                      <a:r>
                        <a:rPr lang="en-US" sz="1400" b="1" dirty="0">
                          <a:solidFill>
                            <a:schemeClr val="bg1"/>
                          </a:solidFill>
                          <a:latin typeface="Arial" pitchFamily="34" charset="0"/>
                          <a:cs typeface="Arial" pitchFamily="34" charset="0"/>
                        </a:rPr>
                        <a:t>EXTENSIONS</a:t>
                      </a:r>
                    </a:p>
                  </a:txBody>
                  <a:tcPr>
                    <a:solidFill>
                      <a:srgbClr val="845951"/>
                    </a:solidFill>
                  </a:tcPr>
                </a:tc>
                <a:extLst>
                  <a:ext uri="{0D108BD9-81ED-4DB2-BD59-A6C34878D82A}">
                    <a16:rowId xmlns:a16="http://schemas.microsoft.com/office/drawing/2014/main" val="10000"/>
                  </a:ext>
                </a:extLst>
              </a:tr>
              <a:tr h="584087">
                <a:tc>
                  <a:txBody>
                    <a:bodyPr/>
                    <a:lstStyle/>
                    <a:p>
                      <a:r>
                        <a:rPr lang="en-US" sz="1600" dirty="0">
                          <a:latin typeface="Arial" pitchFamily="34" charset="0"/>
                          <a:cs typeface="Arial" pitchFamily="34" charset="0"/>
                        </a:rPr>
                        <a:t>Text</a:t>
                      </a:r>
                    </a:p>
                  </a:txBody>
                  <a:tcPr/>
                </a:tc>
                <a:tc>
                  <a:txBody>
                    <a:bodyPr/>
                    <a:lstStyle/>
                    <a:p>
                      <a:r>
                        <a:rPr lang="en-US" sz="1600" dirty="0">
                          <a:latin typeface="Arial" pitchFamily="34" charset="0"/>
                          <a:cs typeface="Arial" pitchFamily="34" charset="0"/>
                        </a:rPr>
                        <a:t>.txt</a:t>
                      </a:r>
                      <a:r>
                        <a:rPr lang="en-US" sz="1600" baseline="0" dirty="0">
                          <a:latin typeface="Arial" pitchFamily="34" charset="0"/>
                          <a:cs typeface="Arial" pitchFamily="34" charset="0"/>
                        </a:rPr>
                        <a:t> </a:t>
                      </a:r>
                      <a:r>
                        <a:rPr lang="en-US" sz="1600" dirty="0">
                          <a:latin typeface="Arial" pitchFamily="34" charset="0"/>
                          <a:cs typeface="Arial" pitchFamily="34" charset="0"/>
                        </a:rPr>
                        <a:t>.dat .rtf .docx(Microsoft Word)</a:t>
                      </a:r>
                      <a:r>
                        <a:rPr lang="en-US" sz="1600" baseline="0" dirty="0">
                          <a:latin typeface="Arial" pitchFamily="34" charset="0"/>
                          <a:cs typeface="Arial" pitchFamily="34" charset="0"/>
                        </a:rPr>
                        <a:t> .doc(Microsoft Word 2003) .odt(OpenDocument text) .wpd(WordPerfect) .pages(iWork)</a:t>
                      </a:r>
                      <a:endParaRPr lang="en-US" sz="1600" dirty="0">
                        <a:latin typeface="Arial" pitchFamily="34" charset="0"/>
                        <a:cs typeface="Arial" pitchFamily="34" charset="0"/>
                      </a:endParaRPr>
                    </a:p>
                  </a:txBody>
                  <a:tcPr/>
                </a:tc>
                <a:extLst>
                  <a:ext uri="{0D108BD9-81ED-4DB2-BD59-A6C34878D82A}">
                    <a16:rowId xmlns:a16="http://schemas.microsoft.com/office/drawing/2014/main" val="10001"/>
                  </a:ext>
                </a:extLst>
              </a:tr>
              <a:tr h="374020">
                <a:tc>
                  <a:txBody>
                    <a:bodyPr/>
                    <a:lstStyle/>
                    <a:p>
                      <a:r>
                        <a:rPr lang="en-US" sz="1600" dirty="0">
                          <a:latin typeface="Arial" pitchFamily="34" charset="0"/>
                          <a:cs typeface="Arial" pitchFamily="34" charset="0"/>
                        </a:rPr>
                        <a:t>Sound</a:t>
                      </a:r>
                    </a:p>
                  </a:txBody>
                  <a:tcPr/>
                </a:tc>
                <a:tc>
                  <a:txBody>
                    <a:bodyPr/>
                    <a:lstStyle/>
                    <a:p>
                      <a:r>
                        <a:rPr lang="en-US" sz="1600" dirty="0">
                          <a:latin typeface="Arial" pitchFamily="34" charset="0"/>
                          <a:cs typeface="Arial" pitchFamily="34" charset="0"/>
                        </a:rPr>
                        <a:t>.wav .mid .mp3</a:t>
                      </a:r>
                      <a:r>
                        <a:rPr lang="en-US" sz="1600" baseline="0" dirty="0">
                          <a:latin typeface="Arial" pitchFamily="34" charset="0"/>
                          <a:cs typeface="Arial" pitchFamily="34" charset="0"/>
                        </a:rPr>
                        <a:t> .m4p .aac</a:t>
                      </a:r>
                      <a:endParaRPr lang="en-US" sz="1600" dirty="0">
                        <a:latin typeface="Arial" pitchFamily="34" charset="0"/>
                        <a:cs typeface="Arial" pitchFamily="34" charset="0"/>
                      </a:endParaRPr>
                    </a:p>
                  </a:txBody>
                  <a:tcPr/>
                </a:tc>
                <a:extLst>
                  <a:ext uri="{0D108BD9-81ED-4DB2-BD59-A6C34878D82A}">
                    <a16:rowId xmlns:a16="http://schemas.microsoft.com/office/drawing/2014/main" val="10002"/>
                  </a:ext>
                </a:extLst>
              </a:tr>
              <a:tr h="374020">
                <a:tc>
                  <a:txBody>
                    <a:bodyPr/>
                    <a:lstStyle/>
                    <a:p>
                      <a:r>
                        <a:rPr lang="en-US" sz="1600" dirty="0">
                          <a:latin typeface="Arial" pitchFamily="34" charset="0"/>
                          <a:cs typeface="Arial" pitchFamily="34" charset="0"/>
                        </a:rPr>
                        <a:t>Graphics</a:t>
                      </a:r>
                    </a:p>
                  </a:txBody>
                  <a:tcPr/>
                </a:tc>
                <a:tc>
                  <a:txBody>
                    <a:bodyPr/>
                    <a:lstStyle/>
                    <a:p>
                      <a:r>
                        <a:rPr lang="en-US" sz="1600" dirty="0">
                          <a:latin typeface="Arial" pitchFamily="34" charset="0"/>
                          <a:cs typeface="Arial" pitchFamily="34" charset="0"/>
                        </a:rPr>
                        <a:t>.bmp .tif .wmf .gif</a:t>
                      </a:r>
                      <a:r>
                        <a:rPr lang="en-US" sz="1600" baseline="0" dirty="0">
                          <a:latin typeface="Arial" pitchFamily="34" charset="0"/>
                          <a:cs typeface="Arial" pitchFamily="34" charset="0"/>
                        </a:rPr>
                        <a:t> .</a:t>
                      </a:r>
                      <a:r>
                        <a:rPr lang="en-US" sz="1600" dirty="0">
                          <a:latin typeface="Arial" pitchFamily="34" charset="0"/>
                          <a:cs typeface="Arial" pitchFamily="34" charset="0"/>
                        </a:rPr>
                        <a:t>jpg .png .eps .ai(Adobe Illustrator) </a:t>
                      </a:r>
                    </a:p>
                  </a:txBody>
                  <a:tcPr/>
                </a:tc>
                <a:extLst>
                  <a:ext uri="{0D108BD9-81ED-4DB2-BD59-A6C34878D82A}">
                    <a16:rowId xmlns:a16="http://schemas.microsoft.com/office/drawing/2014/main" val="10003"/>
                  </a:ext>
                </a:extLst>
              </a:tr>
              <a:tr h="373877">
                <a:tc>
                  <a:txBody>
                    <a:bodyPr/>
                    <a:lstStyle/>
                    <a:p>
                      <a:r>
                        <a:rPr lang="en-US" sz="1600" dirty="0">
                          <a:latin typeface="Arial" pitchFamily="34" charset="0"/>
                          <a:cs typeface="Arial" pitchFamily="34" charset="0"/>
                        </a:rPr>
                        <a:t>Animation/video</a:t>
                      </a:r>
                    </a:p>
                  </a:txBody>
                  <a:tcPr/>
                </a:tc>
                <a:tc>
                  <a:txBody>
                    <a:bodyPr/>
                    <a:lstStyle/>
                    <a:p>
                      <a:r>
                        <a:rPr lang="en-US" sz="1600" dirty="0">
                          <a:latin typeface="Arial" pitchFamily="34" charset="0"/>
                          <a:cs typeface="Arial" pitchFamily="34" charset="0"/>
                        </a:rPr>
                        <a:t>.flc .swf .avi .mpg .mp4 .mov(QuickTime)</a:t>
                      </a:r>
                      <a:r>
                        <a:rPr lang="en-US" sz="1600" baseline="0" dirty="0">
                          <a:latin typeface="Arial" pitchFamily="34" charset="0"/>
                          <a:cs typeface="Arial" pitchFamily="34" charset="0"/>
                        </a:rPr>
                        <a:t> .wmv(Windows Media Player)</a:t>
                      </a:r>
                      <a:endParaRPr lang="en-US" sz="1600" dirty="0">
                        <a:latin typeface="Arial" pitchFamily="34" charset="0"/>
                        <a:cs typeface="Arial" pitchFamily="34" charset="0"/>
                      </a:endParaRPr>
                    </a:p>
                  </a:txBody>
                  <a:tcPr/>
                </a:tc>
                <a:extLst>
                  <a:ext uri="{0D108BD9-81ED-4DB2-BD59-A6C34878D82A}">
                    <a16:rowId xmlns:a16="http://schemas.microsoft.com/office/drawing/2014/main" val="10004"/>
                  </a:ext>
                </a:extLst>
              </a:tr>
              <a:tr h="374020">
                <a:tc>
                  <a:txBody>
                    <a:bodyPr/>
                    <a:lstStyle/>
                    <a:p>
                      <a:r>
                        <a:rPr lang="en-US" sz="1600" dirty="0">
                          <a:latin typeface="Arial" pitchFamily="34" charset="0"/>
                          <a:cs typeface="Arial" pitchFamily="34" charset="0"/>
                        </a:rPr>
                        <a:t>Web page</a:t>
                      </a:r>
                    </a:p>
                  </a:txBody>
                  <a:tcPr/>
                </a:tc>
                <a:tc>
                  <a:txBody>
                    <a:bodyPr/>
                    <a:lstStyle/>
                    <a:p>
                      <a:r>
                        <a:rPr lang="en-US" sz="1600" dirty="0">
                          <a:latin typeface="Arial" pitchFamily="34" charset="0"/>
                          <a:cs typeface="Arial" pitchFamily="34" charset="0"/>
                        </a:rPr>
                        <a:t>.htm .html .asp .vrml .php</a:t>
                      </a:r>
                    </a:p>
                  </a:txBody>
                  <a:tcPr/>
                </a:tc>
                <a:extLst>
                  <a:ext uri="{0D108BD9-81ED-4DB2-BD59-A6C34878D82A}">
                    <a16:rowId xmlns:a16="http://schemas.microsoft.com/office/drawing/2014/main" val="10005"/>
                  </a:ext>
                </a:extLst>
              </a:tr>
              <a:tr h="584087">
                <a:tc>
                  <a:txBody>
                    <a:bodyPr/>
                    <a:lstStyle/>
                    <a:p>
                      <a:r>
                        <a:rPr lang="en-US" sz="1600" dirty="0">
                          <a:latin typeface="Arial" pitchFamily="34" charset="0"/>
                          <a:cs typeface="Arial" pitchFamily="34" charset="0"/>
                        </a:rPr>
                        <a:t>Spreadsheet</a:t>
                      </a:r>
                    </a:p>
                  </a:txBody>
                  <a:tcPr/>
                </a:tc>
                <a:tc>
                  <a:txBody>
                    <a:bodyPr/>
                    <a:lstStyle/>
                    <a:p>
                      <a:r>
                        <a:rPr lang="en-US" sz="1600" dirty="0">
                          <a:latin typeface="Arial" pitchFamily="34" charset="0"/>
                          <a:cs typeface="Arial" pitchFamily="34" charset="0"/>
                        </a:rPr>
                        <a:t>.xlsx(Microsoft Excel) .xls(Microsoft Excel 2003) .ods(OpenDocument</a:t>
                      </a:r>
                      <a:r>
                        <a:rPr lang="en-US" sz="1600" baseline="0" dirty="0">
                          <a:latin typeface="Arial" pitchFamily="34" charset="0"/>
                          <a:cs typeface="Arial" pitchFamily="34" charset="0"/>
                        </a:rPr>
                        <a:t> spreadsheet) .numbers(iWork)</a:t>
                      </a:r>
                      <a:endParaRPr lang="en-US" sz="1600" dirty="0">
                        <a:latin typeface="Arial" pitchFamily="34" charset="0"/>
                        <a:cs typeface="Arial" pitchFamily="34" charset="0"/>
                      </a:endParaRPr>
                    </a:p>
                  </a:txBody>
                  <a:tcPr/>
                </a:tc>
                <a:extLst>
                  <a:ext uri="{0D108BD9-81ED-4DB2-BD59-A6C34878D82A}">
                    <a16:rowId xmlns:a16="http://schemas.microsoft.com/office/drawing/2014/main" val="10006"/>
                  </a:ext>
                </a:extLst>
              </a:tr>
              <a:tr h="374020">
                <a:tc>
                  <a:txBody>
                    <a:bodyPr/>
                    <a:lstStyle/>
                    <a:p>
                      <a:r>
                        <a:rPr lang="en-US" sz="1600" dirty="0">
                          <a:latin typeface="Arial" pitchFamily="34" charset="0"/>
                          <a:cs typeface="Arial" pitchFamily="34" charset="0"/>
                        </a:rPr>
                        <a:t>Database</a:t>
                      </a:r>
                    </a:p>
                  </a:txBody>
                  <a:tcPr/>
                </a:tc>
                <a:tc>
                  <a:txBody>
                    <a:bodyPr/>
                    <a:lstStyle/>
                    <a:p>
                      <a:r>
                        <a:rPr lang="en-US" sz="1600" dirty="0">
                          <a:latin typeface="Arial" pitchFamily="34" charset="0"/>
                          <a:cs typeface="Arial" pitchFamily="34" charset="0"/>
                        </a:rPr>
                        <a:t>.accdb(Microsoft Access) .odb(OpenDocument</a:t>
                      </a:r>
                      <a:r>
                        <a:rPr lang="en-US" sz="1600" baseline="0" dirty="0">
                          <a:latin typeface="Arial" pitchFamily="34" charset="0"/>
                          <a:cs typeface="Arial" pitchFamily="34" charset="0"/>
                        </a:rPr>
                        <a:t> database)</a:t>
                      </a:r>
                      <a:endParaRPr lang="en-US" sz="1600" dirty="0">
                        <a:latin typeface="Arial" pitchFamily="34" charset="0"/>
                        <a:cs typeface="Arial" pitchFamily="34" charset="0"/>
                      </a:endParaRPr>
                    </a:p>
                  </a:txBody>
                  <a:tcPr/>
                </a:tc>
                <a:extLst>
                  <a:ext uri="{0D108BD9-81ED-4DB2-BD59-A6C34878D82A}">
                    <a16:rowId xmlns:a16="http://schemas.microsoft.com/office/drawing/2014/main" val="10007"/>
                  </a:ext>
                </a:extLst>
              </a:tr>
              <a:tr h="644868">
                <a:tc>
                  <a:txBody>
                    <a:bodyPr/>
                    <a:lstStyle/>
                    <a:p>
                      <a:r>
                        <a:rPr lang="en-US" sz="1600" dirty="0">
                          <a:latin typeface="Arial" pitchFamily="34" charset="0"/>
                          <a:cs typeface="Arial" pitchFamily="34" charset="0"/>
                        </a:rPr>
                        <a:t>Miscellaneous</a:t>
                      </a:r>
                    </a:p>
                  </a:txBody>
                  <a:tcPr/>
                </a:tc>
                <a:tc>
                  <a:txBody>
                    <a:bodyPr/>
                    <a:lstStyle/>
                    <a:p>
                      <a:r>
                        <a:rPr lang="en-US" sz="1600" dirty="0">
                          <a:latin typeface="Arial" pitchFamily="34" charset="0"/>
                          <a:cs typeface="Arial" pitchFamily="34" charset="0"/>
                        </a:rPr>
                        <a:t>.pdf(Adobe Acrobat) .pptx(Microsoft Powerpoint) .qxp(QuarkXPress)</a:t>
                      </a:r>
                      <a:r>
                        <a:rPr lang="en-US" sz="1600" baseline="0" dirty="0">
                          <a:latin typeface="Arial" pitchFamily="34" charset="0"/>
                          <a:cs typeface="Arial" pitchFamily="34" charset="0"/>
                        </a:rPr>
                        <a:t> .odp(OpenDocument presentations) .zip(WinZip) .pub(Microsoft Publisher)</a:t>
                      </a:r>
                      <a:endParaRPr lang="en-US" sz="1600" dirty="0">
                        <a:latin typeface="Arial" pitchFamily="34" charset="0"/>
                        <a:cs typeface="Arial" pitchFamily="34" charset="0"/>
                      </a:endParaRP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71070257"/>
      </p:ext>
    </p:extLst>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File Management Tools (1 of 12)</a:t>
            </a:r>
          </a:p>
        </p:txBody>
      </p:sp>
      <p:sp>
        <p:nvSpPr>
          <p:cNvPr id="5" name="Content Placeholder 4"/>
          <p:cNvSpPr>
            <a:spLocks noGrp="1"/>
          </p:cNvSpPr>
          <p:nvPr>
            <p:ph idx="1"/>
          </p:nvPr>
        </p:nvSpPr>
        <p:spPr/>
        <p:txBody>
          <a:bodyPr/>
          <a:lstStyle/>
          <a:p>
            <a:r>
              <a:rPr lang="en-US" dirty="0"/>
              <a:t>Operating systems provide file organization tools called </a:t>
            </a:r>
            <a:r>
              <a:rPr lang="en-US" b="1" dirty="0"/>
              <a:t>file management utilities</a:t>
            </a:r>
          </a:p>
          <a:p>
            <a:r>
              <a:rPr lang="en-US" dirty="0"/>
              <a:t>Windows offers a utility called File Explorer, which is launched from the Folder icon on the taskbar</a:t>
            </a:r>
          </a:p>
          <a:p>
            <a:r>
              <a:rPr lang="en-US" dirty="0"/>
              <a:t>MacOS offers a utility called Finder, which is launched from the Finder icon on the dock</a:t>
            </a:r>
          </a:p>
        </p:txBody>
      </p:sp>
    </p:spTree>
    <p:extLst>
      <p:ext uri="{BB962C8B-B14F-4D97-AF65-F5344CB8AC3E}">
        <p14:creationId xmlns:p14="http://schemas.microsoft.com/office/powerpoint/2010/main" val="32934616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54427"/>
            <a:ext cx="8032638" cy="823474"/>
          </a:xfrm>
        </p:spPr>
        <p:txBody>
          <a:bodyPr/>
          <a:lstStyle/>
          <a:p>
            <a:r>
              <a:rPr lang="en-US" dirty="0"/>
              <a:t>File Management Tools (2 of 12)</a:t>
            </a:r>
          </a:p>
        </p:txBody>
      </p:sp>
      <p:pic>
        <p:nvPicPr>
          <p:cNvPr id="6" name="Picture 5" descr="An illustration with two sections depicts the File management utility elements in Windows File Explorer and Mac OS Finder. Section one depicts the Windows File Explorer window. At the top of the window is the menu bar with options – File, Home, Share and View with the option “File” selected. The various buttons listed under “File” menu is pointed with a callout that reads “Tools and settings.” The left pane of the window depicts the files and folders in “This PC” with a callout that reads “List of folders and devices.” The folder “Cambridge Books” is shown selected with a callout that reads “Selected folder.” The right pane depicts the files and folders in the folder Cambridge Books selected on the left pane with a callout that reads “List of files in the selected folder.” The file “X Games Book Proposal.docx” is shown selected with a callout that reads “Selected file.” The folder icon on the taskbar at the bottom of the window is pointed with a callout that reads “File Explorer launch icon.” &#10;The second section depicts the macOS Finder window. The various buttons listed under “File” menu is pointed with a callout that reads “Tools and settings.” The left pane of the window depicts the files and folders with a callout that reads “List of folders and devices.”  The folder “Documents” is shown selected with a callout that reads “Selected folder.” The right pane depicts the files and folders in the folder Documents selected on the left pane with a callout that reads “List of files in the selected folder.” The file “X Games Book Proposal.docx” is shown selected with a callout that reads “Selected file.” The blue and white face icon on the taskbar at the bottom of the window is pointed with a callout that reads “Finder launch icon.” "/>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82"/>
          <a:stretch/>
        </p:blipFill>
        <p:spPr bwMode="auto">
          <a:xfrm>
            <a:off x="777985" y="1217914"/>
            <a:ext cx="7588030" cy="4955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5415253"/>
      </p:ext>
    </p:extLst>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03627"/>
            <a:ext cx="8032638" cy="823474"/>
          </a:xfrm>
        </p:spPr>
        <p:txBody>
          <a:bodyPr/>
          <a:lstStyle/>
          <a:p>
            <a:r>
              <a:rPr lang="en-US" dirty="0"/>
              <a:t>File Management Tools (3 of 12)</a:t>
            </a:r>
          </a:p>
        </p:txBody>
      </p:sp>
      <p:pic>
        <p:nvPicPr>
          <p:cNvPr id="5" name="Picture 4" descr="An illustration with two sections depicts the File management utility elements in Windows File Explorer and Mac OS Finder. Section one depicts the Windows File Explorer window. At the top of the window is the menu bar with options – File, Home, Share and View with the option “File” selected. The various buttons listed under “File” menu is pointed with a callout that reads “Tools and settings.” The left pane of the window depicts the files and folders in “This PC” with a callout that reads “List of folders and devices.” The folder “Cambridge Books” is shown selected with a callout that reads “Selected folder.” The right pane depicts the files and folders in the folder Cambridge Books selected on the left pane with a callout that reads “List of files in the selected folder.” The file “X Games Book Proposal.docx” is shown selected with a callout that reads “Selected file.” The folder icon on the taskbar at the bottom of the window is pointed with a callout that reads “File Explorer launch icon.” &#10;The second section depicts the macOS Finder window. The various buttons listed under “File” menu is pointed with a callout that reads “Tools and settings.” The left pane of the window depicts the files and folders with a callout that reads “List of folders and devices.”  The folder “Documents” is shown selected with a callout that reads “Selected folder.” The right pane depicts the files and folders in the folder Documents selected on the left pane with a callout that reads “List of files in the selected folder.” The file “X Games Book Proposal.docx” is shown selected with a callout that reads “Selected file.” The blue and white face icon on the taskbar at the bottom of the window is pointed with a callout that reads “Finder launch icon.”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5643" y="1422469"/>
            <a:ext cx="7072715" cy="459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0292702"/>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8" y="357627"/>
            <a:ext cx="8079399" cy="845532"/>
          </a:xfrm>
        </p:spPr>
        <p:txBody>
          <a:bodyPr/>
          <a:lstStyle/>
          <a:p>
            <a:r>
              <a:rPr lang="en-US" dirty="0"/>
              <a:t>Essentials (7 of 7)</a:t>
            </a:r>
          </a:p>
        </p:txBody>
      </p:sp>
      <p:sp>
        <p:nvSpPr>
          <p:cNvPr id="3" name="Content Placeholder 2"/>
          <p:cNvSpPr>
            <a:spLocks noGrp="1"/>
          </p:cNvSpPr>
          <p:nvPr>
            <p:ph type="body" sz="half" idx="2"/>
          </p:nvPr>
        </p:nvSpPr>
        <p:spPr>
          <a:xfrm>
            <a:off x="341370" y="1282700"/>
            <a:ext cx="4281430" cy="4876800"/>
          </a:xfrm>
        </p:spPr>
        <p:txBody>
          <a:bodyPr>
            <a:noAutofit/>
          </a:bodyPr>
          <a:lstStyle/>
          <a:p>
            <a:pPr marL="457200" indent="-457200">
              <a:buFont typeface="Arial" pitchFamily="34" charset="0"/>
              <a:buChar char="•"/>
            </a:pPr>
            <a:r>
              <a:rPr lang="en-US" sz="2600" dirty="0"/>
              <a:t>Mobile devices are used differently from desktop and laptop computers, so the configuration of their software is slightly different</a:t>
            </a:r>
          </a:p>
          <a:p>
            <a:pPr marL="457200" indent="-457200">
              <a:buFont typeface="Arial" pitchFamily="34" charset="0"/>
              <a:buChar char="•"/>
            </a:pPr>
            <a:r>
              <a:rPr lang="en-US" sz="2600" dirty="0"/>
              <a:t>Files tend to be stored and retrieved by each app, so users have little need for a utility that allows access to the file management system.</a:t>
            </a:r>
          </a:p>
        </p:txBody>
      </p:sp>
      <p:pic>
        <p:nvPicPr>
          <p:cNvPr id="4" name="Picture 3" descr="An illustration depicts the essential applications. The applications listed for desktops and laptops are as follows: &#10;Operating system&#10;Operating system utilities&#10;Browser&#10;Antivirus/security software&#10;Office suite&#10;Network utilities&#10;Photo Viewer&#10;PDF reader&#10;VoIP client&#10;The applications listed for tablets and smartphones are as follows: &#10;Operating system&#10;Operating system utilities&#10;Browser&#10;Network utilities&#10;Music app&#10;Photo app&#10;Social media app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26"/>
          <a:stretch/>
        </p:blipFill>
        <p:spPr bwMode="auto">
          <a:xfrm>
            <a:off x="4650064" y="1607746"/>
            <a:ext cx="4279939" cy="4125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3958832"/>
      </p:ext>
    </p:extLst>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File Management Tools (4 of 12)</a:t>
            </a:r>
          </a:p>
        </p:txBody>
      </p:sp>
      <p:sp>
        <p:nvSpPr>
          <p:cNvPr id="5" name="Content Placeholder 4"/>
          <p:cNvSpPr>
            <a:spLocks noGrp="1"/>
          </p:cNvSpPr>
          <p:nvPr>
            <p:ph idx="1"/>
          </p:nvPr>
        </p:nvSpPr>
        <p:spPr/>
        <p:txBody>
          <a:bodyPr/>
          <a:lstStyle/>
          <a:p>
            <a:r>
              <a:rPr lang="en-US" dirty="0"/>
              <a:t>File management utilities are useful for locating files and for viewing their contents</a:t>
            </a:r>
          </a:p>
          <a:p>
            <a:r>
              <a:rPr lang="en-US" dirty="0"/>
              <a:t>The software application associated with a specific file type is called a </a:t>
            </a:r>
            <a:r>
              <a:rPr lang="en-US" b="1" dirty="0"/>
              <a:t>default application</a:t>
            </a:r>
          </a:p>
          <a:p>
            <a:r>
              <a:rPr lang="en-US" dirty="0"/>
              <a:t>You can select the application that you want to use by right-clicking the file and selecting the application from a list</a:t>
            </a:r>
          </a:p>
        </p:txBody>
      </p:sp>
    </p:spTree>
    <p:extLst>
      <p:ext uri="{BB962C8B-B14F-4D97-AF65-F5344CB8AC3E}">
        <p14:creationId xmlns:p14="http://schemas.microsoft.com/office/powerpoint/2010/main" val="38305081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Management Tools (5 of 12)</a:t>
            </a:r>
          </a:p>
        </p:txBody>
      </p:sp>
      <p:sp>
        <p:nvSpPr>
          <p:cNvPr id="3" name="Content Placeholder 2"/>
          <p:cNvSpPr>
            <a:spLocks noGrp="1"/>
          </p:cNvSpPr>
          <p:nvPr>
            <p:ph idx="1"/>
          </p:nvPr>
        </p:nvSpPr>
        <p:spPr/>
        <p:txBody>
          <a:bodyPr>
            <a:noAutofit/>
          </a:bodyPr>
          <a:lstStyle/>
          <a:p>
            <a:r>
              <a:rPr lang="en-US" dirty="0"/>
              <a:t>In addition to locating files and folders, file management utilities help you manipulate files and folders in the following ways:</a:t>
            </a:r>
          </a:p>
          <a:p>
            <a:pPr marL="914400">
              <a:buFont typeface="Arial" pitchFamily="34" charset="0"/>
              <a:buChar char="–"/>
            </a:pPr>
            <a:r>
              <a:rPr lang="en-US" sz="2400" b="1" dirty="0"/>
              <a:t>Rename</a:t>
            </a:r>
            <a:r>
              <a:rPr lang="en-US" sz="2400" dirty="0"/>
              <a:t> — You can change the name of a file or folder to better describe its contents.</a:t>
            </a:r>
          </a:p>
          <a:p>
            <a:pPr marL="914400">
              <a:buFont typeface="Arial" pitchFamily="34" charset="0"/>
              <a:buChar char="–"/>
            </a:pPr>
            <a:r>
              <a:rPr lang="en-US" sz="2400" b="1" dirty="0"/>
              <a:t>Copy</a:t>
            </a:r>
            <a:r>
              <a:rPr lang="en-US" sz="2400" dirty="0"/>
              <a:t> — You can copy a file from one device to another-for example, from a USB drive to the hard disk drive.  You can also make a copy of a document so that you can revise the copy and leave the original intact.</a:t>
            </a:r>
          </a:p>
        </p:txBody>
      </p:sp>
    </p:spTree>
    <p:extLst>
      <p:ext uri="{BB962C8B-B14F-4D97-AF65-F5344CB8AC3E}">
        <p14:creationId xmlns:p14="http://schemas.microsoft.com/office/powerpoint/2010/main" val="38283790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Management Tools (6 of 12)</a:t>
            </a:r>
          </a:p>
        </p:txBody>
      </p:sp>
      <p:sp>
        <p:nvSpPr>
          <p:cNvPr id="3" name="Content Placeholder 2"/>
          <p:cNvSpPr>
            <a:spLocks noGrp="1"/>
          </p:cNvSpPr>
          <p:nvPr>
            <p:ph idx="1"/>
          </p:nvPr>
        </p:nvSpPr>
        <p:spPr/>
        <p:txBody>
          <a:bodyPr>
            <a:normAutofit/>
          </a:bodyPr>
          <a:lstStyle/>
          <a:p>
            <a:pPr marL="914400">
              <a:buFont typeface="Arial" pitchFamily="34" charset="0"/>
              <a:buChar char="–"/>
            </a:pPr>
            <a:r>
              <a:rPr lang="en-US" sz="2400" b="1" dirty="0"/>
              <a:t>Move</a:t>
            </a:r>
            <a:r>
              <a:rPr lang="en-US" sz="2400" dirty="0"/>
              <a:t> — You can move a file from one folder to another or from one storage device to another.  When you move a file, it is erased from its original location, so make sure you remember the new location of the file.  You can also move an entire folder and its contents from one storage device to another storage device or to a different folder.</a:t>
            </a:r>
          </a:p>
          <a:p>
            <a:pPr marL="914400">
              <a:buFont typeface="Arial" pitchFamily="34" charset="0"/>
              <a:buChar char="–"/>
            </a:pPr>
            <a:r>
              <a:rPr lang="en-US" sz="2400" b="1" dirty="0"/>
              <a:t>Delete</a:t>
            </a:r>
            <a:r>
              <a:rPr lang="en-US" sz="2400" dirty="0"/>
              <a:t> — You can delete a file when you no longer need it.  You can also delete a folder.  Be careful when you delete a folder because most file management utilities also delete all the files within a folder. </a:t>
            </a:r>
            <a:endParaRPr lang="en-US" sz="2400" b="1" dirty="0"/>
          </a:p>
        </p:txBody>
      </p:sp>
    </p:spTree>
    <p:extLst>
      <p:ext uri="{BB962C8B-B14F-4D97-AF65-F5344CB8AC3E}">
        <p14:creationId xmlns:p14="http://schemas.microsoft.com/office/powerpoint/2010/main" val="16250823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83527"/>
            <a:ext cx="8032638" cy="772674"/>
          </a:xfrm>
        </p:spPr>
        <p:txBody>
          <a:bodyPr/>
          <a:lstStyle/>
          <a:p>
            <a:r>
              <a:rPr lang="en-US" dirty="0"/>
              <a:t>File Management Tools (7 of 12)</a:t>
            </a:r>
          </a:p>
        </p:txBody>
      </p:sp>
      <p:sp>
        <p:nvSpPr>
          <p:cNvPr id="4" name="Content Placeholder 3"/>
          <p:cNvSpPr>
            <a:spLocks noGrp="1"/>
          </p:cNvSpPr>
          <p:nvPr>
            <p:ph type="body" sz="half" idx="2"/>
          </p:nvPr>
        </p:nvSpPr>
        <p:spPr>
          <a:xfrm>
            <a:off x="397696" y="1286721"/>
            <a:ext cx="8348607" cy="1295400"/>
          </a:xfrm>
        </p:spPr>
        <p:txBody>
          <a:bodyPr>
            <a:noAutofit/>
          </a:bodyPr>
          <a:lstStyle/>
          <a:p>
            <a:pPr marL="457200" indent="-457200">
              <a:buFont typeface="Arial" pitchFamily="34" charset="0"/>
              <a:buChar char="•"/>
            </a:pPr>
            <a:r>
              <a:rPr lang="en-US" sz="2600" dirty="0"/>
              <a:t>Windows and OS X offer a set of preconfigured personal folders, such as Documents and Music, for storing your personal data files</a:t>
            </a:r>
          </a:p>
        </p:txBody>
      </p:sp>
      <p:pic>
        <p:nvPicPr>
          <p:cNvPr id="5" name="Picture 4" descr="Alt Text will be entered here."/>
          <p:cNvPicPr>
            <a:picLocks noChangeAspect="1"/>
          </p:cNvPicPr>
          <p:nvPr/>
        </p:nvPicPr>
        <p:blipFill>
          <a:blip r:embed="rId2" cstate="print"/>
          <a:srcRect b="21953"/>
          <a:stretch>
            <a:fillRect/>
          </a:stretch>
        </p:blipFill>
        <p:spPr>
          <a:xfrm>
            <a:off x="1552378" y="2857367"/>
            <a:ext cx="6039245" cy="3191666"/>
          </a:xfrm>
          <a:prstGeom prst="rect">
            <a:avLst/>
          </a:prstGeom>
        </p:spPr>
      </p:pic>
    </p:spTree>
    <p:extLst>
      <p:ext uri="{BB962C8B-B14F-4D97-AF65-F5344CB8AC3E}">
        <p14:creationId xmlns:p14="http://schemas.microsoft.com/office/powerpoint/2010/main" val="1577267649"/>
      </p:ext>
    </p:extLst>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File Management Tools (8 of 12)</a:t>
            </a:r>
          </a:p>
        </p:txBody>
      </p:sp>
      <p:sp>
        <p:nvSpPr>
          <p:cNvPr id="5" name="Content Placeholder 4"/>
          <p:cNvSpPr>
            <a:spLocks noGrp="1"/>
          </p:cNvSpPr>
          <p:nvPr>
            <p:ph idx="1"/>
          </p:nvPr>
        </p:nvSpPr>
        <p:spPr/>
        <p:txBody>
          <a:bodyPr>
            <a:normAutofit fontScale="92500" lnSpcReduction="10000"/>
          </a:bodyPr>
          <a:lstStyle/>
          <a:p>
            <a:pPr>
              <a:lnSpc>
                <a:spcPct val="120000"/>
              </a:lnSpc>
            </a:pPr>
            <a:r>
              <a:rPr lang="en-US" sz="2800" b="1" dirty="0"/>
              <a:t>Use descriptive names</a:t>
            </a:r>
            <a:r>
              <a:rPr lang="en-US" sz="2800" dirty="0"/>
              <a:t> — Give your files and folders descriptive names, and avoid using cryptic abbreviations</a:t>
            </a:r>
          </a:p>
          <a:p>
            <a:pPr>
              <a:lnSpc>
                <a:spcPct val="120000"/>
              </a:lnSpc>
            </a:pPr>
            <a:r>
              <a:rPr lang="en-US" sz="2800" b="1" dirty="0"/>
              <a:t>Maintain file extensions</a:t>
            </a:r>
            <a:r>
              <a:rPr lang="en-US" sz="2800" dirty="0"/>
              <a:t> — When renaming a file, keep the original file extension so that it can be opened with the correct application software</a:t>
            </a:r>
          </a:p>
          <a:p>
            <a:pPr>
              <a:lnSpc>
                <a:spcPct val="120000"/>
              </a:lnSpc>
            </a:pPr>
            <a:r>
              <a:rPr lang="en-US" sz="2800" b="1" dirty="0"/>
              <a:t>Group similar files</a:t>
            </a:r>
            <a:r>
              <a:rPr lang="en-US" sz="2800" dirty="0"/>
              <a:t> — Separate files into folders based on subject matter. For example, store your creative writing assignments in one folder and your MP3 music files in another folder</a:t>
            </a:r>
          </a:p>
        </p:txBody>
      </p:sp>
    </p:spTree>
    <p:extLst>
      <p:ext uri="{BB962C8B-B14F-4D97-AF65-F5344CB8AC3E}">
        <p14:creationId xmlns:p14="http://schemas.microsoft.com/office/powerpoint/2010/main" val="21853018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File Management Tools (9 of 12)</a:t>
            </a:r>
          </a:p>
        </p:txBody>
      </p:sp>
      <p:sp>
        <p:nvSpPr>
          <p:cNvPr id="5" name="Content Placeholder 4"/>
          <p:cNvSpPr>
            <a:spLocks noGrp="1"/>
          </p:cNvSpPr>
          <p:nvPr>
            <p:ph idx="1"/>
          </p:nvPr>
        </p:nvSpPr>
        <p:spPr/>
        <p:txBody>
          <a:bodyPr>
            <a:normAutofit/>
          </a:bodyPr>
          <a:lstStyle/>
          <a:p>
            <a:pPr>
              <a:lnSpc>
                <a:spcPct val="120000"/>
              </a:lnSpc>
            </a:pPr>
            <a:r>
              <a:rPr lang="en-US" b="1" dirty="0"/>
              <a:t>Organize your folders from the top down</a:t>
            </a:r>
            <a:r>
              <a:rPr lang="en-US" dirty="0"/>
              <a:t> — When devising a hierarchy of folders, consider how you want to access files and back them up. For example, it is easy to specify one folder and its subfolders for a backup. If your important data is scattered in a variety of folders, however, making backups is more time-consuming</a:t>
            </a:r>
          </a:p>
        </p:txBody>
      </p:sp>
    </p:spTree>
    <p:extLst>
      <p:ext uri="{BB962C8B-B14F-4D97-AF65-F5344CB8AC3E}">
        <p14:creationId xmlns:p14="http://schemas.microsoft.com/office/powerpoint/2010/main" val="30985009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Management Tools (10 of 12)</a:t>
            </a:r>
          </a:p>
        </p:txBody>
      </p:sp>
      <p:sp>
        <p:nvSpPr>
          <p:cNvPr id="3" name="Content Placeholder 2"/>
          <p:cNvSpPr>
            <a:spLocks noGrp="1"/>
          </p:cNvSpPr>
          <p:nvPr>
            <p:ph idx="1"/>
          </p:nvPr>
        </p:nvSpPr>
        <p:spPr/>
        <p:txBody>
          <a:bodyPr>
            <a:noAutofit/>
          </a:bodyPr>
          <a:lstStyle/>
          <a:p>
            <a:pPr>
              <a:lnSpc>
                <a:spcPct val="120000"/>
              </a:lnSpc>
            </a:pPr>
            <a:r>
              <a:rPr lang="en-US" b="1" dirty="0"/>
              <a:t>Consider using default folders</a:t>
            </a:r>
            <a:r>
              <a:rPr lang="en-US" dirty="0"/>
              <a:t> — You should use preconfigured personal folders, such as Documents and Music, as your main data folders. Add subfolders to these personal folders as necessary to organize your files</a:t>
            </a:r>
          </a:p>
          <a:p>
            <a:pPr>
              <a:lnSpc>
                <a:spcPct val="120000"/>
              </a:lnSpc>
            </a:pPr>
            <a:r>
              <a:rPr lang="en-US" b="1" dirty="0"/>
              <a:t>Use public folders for files you want to share</a:t>
            </a:r>
            <a:r>
              <a:rPr lang="en-US" dirty="0"/>
              <a:t> — Use the public folders for files that you want to share with other network users</a:t>
            </a:r>
          </a:p>
        </p:txBody>
      </p:sp>
    </p:spTree>
    <p:extLst>
      <p:ext uri="{BB962C8B-B14F-4D97-AF65-F5344CB8AC3E}">
        <p14:creationId xmlns:p14="http://schemas.microsoft.com/office/powerpoint/2010/main" val="12896333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Management Tools (11 of 12)</a:t>
            </a:r>
          </a:p>
        </p:txBody>
      </p:sp>
      <p:sp>
        <p:nvSpPr>
          <p:cNvPr id="3" name="Content Placeholder 2"/>
          <p:cNvSpPr>
            <a:spLocks noGrp="1"/>
          </p:cNvSpPr>
          <p:nvPr>
            <p:ph idx="1"/>
          </p:nvPr>
        </p:nvSpPr>
        <p:spPr/>
        <p:txBody>
          <a:bodyPr>
            <a:normAutofit/>
          </a:bodyPr>
          <a:lstStyle/>
          <a:p>
            <a:pPr>
              <a:lnSpc>
                <a:spcPct val="120000"/>
              </a:lnSpc>
            </a:pPr>
            <a:r>
              <a:rPr lang="en-US" b="1" dirty="0"/>
              <a:t>Don’t mix data files and program files</a:t>
            </a:r>
            <a:r>
              <a:rPr lang="en-US" dirty="0"/>
              <a:t> — Do not store data files in the folders that hold your software. Most software is stored in subfolders of the Program Files folder on Windows systems and in the Applications folder on Macs</a:t>
            </a:r>
          </a:p>
          <a:p>
            <a:pPr>
              <a:lnSpc>
                <a:spcPct val="120000"/>
              </a:lnSpc>
            </a:pPr>
            <a:r>
              <a:rPr lang="en-US" b="1" dirty="0"/>
              <a:t>Don’t store files in the root directory</a:t>
            </a:r>
            <a:r>
              <a:rPr lang="en-US" dirty="0"/>
              <a:t> — Although it is acceptable to create folders in the root directory, it’s not a good practice to store programs or data files in the root directory of your computer’s hard disk</a:t>
            </a:r>
          </a:p>
        </p:txBody>
      </p:sp>
    </p:spTree>
    <p:extLst>
      <p:ext uri="{BB962C8B-B14F-4D97-AF65-F5344CB8AC3E}">
        <p14:creationId xmlns:p14="http://schemas.microsoft.com/office/powerpoint/2010/main" val="166710801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Management Tools (12 of 12)</a:t>
            </a:r>
          </a:p>
        </p:txBody>
      </p:sp>
      <p:sp>
        <p:nvSpPr>
          <p:cNvPr id="3" name="Content Placeholder 2"/>
          <p:cNvSpPr>
            <a:spLocks noGrp="1"/>
          </p:cNvSpPr>
          <p:nvPr>
            <p:ph idx="1"/>
          </p:nvPr>
        </p:nvSpPr>
        <p:spPr/>
        <p:txBody>
          <a:bodyPr>
            <a:normAutofit fontScale="92500"/>
          </a:bodyPr>
          <a:lstStyle/>
          <a:p>
            <a:r>
              <a:rPr lang="en-US" sz="2800" b="1" dirty="0"/>
              <a:t>Access files from the hard disk. </a:t>
            </a:r>
            <a:r>
              <a:rPr lang="en-US" sz="2800" dirty="0"/>
              <a:t>For best performance, copy files from USB drives to your computer’s hard disk before accessing them</a:t>
            </a:r>
          </a:p>
          <a:p>
            <a:r>
              <a:rPr lang="en-US" sz="2800" b="1" dirty="0"/>
              <a:t>Follow copyright rules. </a:t>
            </a:r>
            <a:r>
              <a:rPr lang="en-US" sz="2800" dirty="0"/>
              <a:t>When copying files, make sure you adhere to copyright and license restrictions</a:t>
            </a:r>
          </a:p>
          <a:p>
            <a:r>
              <a:rPr lang="en-US" sz="2800" b="1" dirty="0"/>
              <a:t>Delete or archive files you no longer need. </a:t>
            </a:r>
            <a:r>
              <a:rPr lang="en-US" sz="2800" dirty="0"/>
              <a:t>Deleting unneeded files and folders helps keep your list of files from growing to an unmanageable size</a:t>
            </a:r>
          </a:p>
          <a:p>
            <a:r>
              <a:rPr lang="en-US" sz="2800" b="1" dirty="0"/>
              <a:t>Be aware of storage locations. </a:t>
            </a:r>
            <a:r>
              <a:rPr lang="en-US" sz="2800" dirty="0"/>
              <a:t>When you save files, be sure to specify the correct storage device and folder</a:t>
            </a:r>
          </a:p>
          <a:p>
            <a:r>
              <a:rPr lang="en-US" sz="2800" b="1" dirty="0"/>
              <a:t>Back up! </a:t>
            </a:r>
            <a:r>
              <a:rPr lang="en-US" sz="2800" dirty="0"/>
              <a:t>Back up your folders and files regularly</a:t>
            </a:r>
          </a:p>
        </p:txBody>
      </p:sp>
    </p:spTree>
    <p:extLst>
      <p:ext uri="{BB962C8B-B14F-4D97-AF65-F5344CB8AC3E}">
        <p14:creationId xmlns:p14="http://schemas.microsoft.com/office/powerpoint/2010/main" val="13415522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Application-Based File Management (1 of 2)</a:t>
            </a:r>
          </a:p>
        </p:txBody>
      </p:sp>
      <p:sp>
        <p:nvSpPr>
          <p:cNvPr id="3" name="Content Placeholder 2"/>
          <p:cNvSpPr>
            <a:spLocks noGrp="1"/>
          </p:cNvSpPr>
          <p:nvPr>
            <p:ph idx="1"/>
          </p:nvPr>
        </p:nvSpPr>
        <p:spPr/>
        <p:txBody>
          <a:bodyPr/>
          <a:lstStyle/>
          <a:p>
            <a:r>
              <a:rPr lang="en-US" dirty="0"/>
              <a:t>Applications, such as Word and Excel, generally provide a way to open files and save them in a specific folder on a designated storage device</a:t>
            </a:r>
          </a:p>
          <a:p>
            <a:r>
              <a:rPr lang="en-US" dirty="0"/>
              <a:t>Saving files is easy; simply use the Save option provided by your application, specify a location for the file, and give it a name</a:t>
            </a:r>
          </a:p>
        </p:txBody>
      </p:sp>
    </p:spTree>
    <p:extLst>
      <p:ext uri="{BB962C8B-B14F-4D97-AF65-F5344CB8AC3E}">
        <p14:creationId xmlns:p14="http://schemas.microsoft.com/office/powerpoint/2010/main" val="48527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Distribution (1 of 5)</a:t>
            </a:r>
          </a:p>
        </p:txBody>
      </p:sp>
      <p:sp>
        <p:nvSpPr>
          <p:cNvPr id="5" name="Content Placeholder 4"/>
          <p:cNvSpPr>
            <a:spLocks noGrp="1"/>
          </p:cNvSpPr>
          <p:nvPr>
            <p:ph idx="1"/>
          </p:nvPr>
        </p:nvSpPr>
        <p:spPr/>
        <p:txBody>
          <a:bodyPr/>
          <a:lstStyle/>
          <a:p>
            <a:r>
              <a:rPr lang="en-US" dirty="0"/>
              <a:t>Most consumers obtain software online, where it can be downloaded directly from the developer or from a software aggregator</a:t>
            </a:r>
          </a:p>
          <a:p>
            <a:r>
              <a:rPr lang="en-US" dirty="0"/>
              <a:t>An </a:t>
            </a:r>
            <a:r>
              <a:rPr lang="en-US" b="1" dirty="0"/>
              <a:t>executable file</a:t>
            </a:r>
            <a:r>
              <a:rPr lang="en-US" dirty="0"/>
              <a:t> contains a computer program that is carried out step-by-step within the microprocessor</a:t>
            </a:r>
          </a:p>
          <a:p>
            <a:r>
              <a:rPr lang="en-US" dirty="0"/>
              <a:t>Software can contain viruses and other malware, so consumers should download new applications only from trusted sources</a:t>
            </a:r>
          </a:p>
          <a:p>
            <a:r>
              <a:rPr lang="en-US" dirty="0"/>
              <a:t>Software developers usually have a Web site for distributing software. Well-established developers tend to offer trustworthy products</a:t>
            </a:r>
          </a:p>
        </p:txBody>
      </p:sp>
    </p:spTree>
    <p:extLst>
      <p:ext uri="{BB962C8B-B14F-4D97-AF65-F5344CB8AC3E}">
        <p14:creationId xmlns:p14="http://schemas.microsoft.com/office/powerpoint/2010/main" val="252784009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8" y="116327"/>
            <a:ext cx="8345431" cy="836174"/>
          </a:xfrm>
        </p:spPr>
        <p:txBody>
          <a:bodyPr>
            <a:normAutofit fontScale="90000"/>
          </a:bodyPr>
          <a:lstStyle/>
          <a:p>
            <a:r>
              <a:rPr lang="en-US" dirty="0"/>
              <a:t>Application-Based File Management (2 of 2)</a:t>
            </a:r>
          </a:p>
        </p:txBody>
      </p:sp>
      <p:pic>
        <p:nvPicPr>
          <p:cNvPr id="6" name="Picture 5" descr="An illustration depicts the steps to create folders and save files. &#10;Step 1 Select Save or Save As from the File menu. For some applications, you may have to select Browse.&#10;Step 2 Select a storage device and folder to indicate where you want the new folder created.&#10;Step 3 Click the New folder button.&#10;Step 4 Enter a name for the new folder.&#10;Step 5 Make sure the new folder is selected.&#10;Step 6 Type a name for the file.&#10;Step 7 Add tags to describe the file contents, author, photo settings, and so on.&#10;Step 8 Click the Save butt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1243" y="1362771"/>
            <a:ext cx="4621515" cy="4640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3523919"/>
      </p:ext>
    </p:extLst>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Physical File Storage (1 of 2)</a:t>
            </a:r>
          </a:p>
        </p:txBody>
      </p:sp>
      <p:sp>
        <p:nvSpPr>
          <p:cNvPr id="5" name="Content Placeholder 4"/>
          <p:cNvSpPr>
            <a:spLocks noGrp="1"/>
          </p:cNvSpPr>
          <p:nvPr>
            <p:ph idx="1"/>
          </p:nvPr>
        </p:nvSpPr>
        <p:spPr/>
        <p:txBody>
          <a:bodyPr>
            <a:normAutofit/>
          </a:bodyPr>
          <a:lstStyle/>
          <a:p>
            <a:r>
              <a:rPr lang="en-US" dirty="0"/>
              <a:t>The structure of files and folders displayed by File Explorer is called a </a:t>
            </a:r>
            <a:r>
              <a:rPr lang="en-US" b="1" dirty="0"/>
              <a:t>logical storage model </a:t>
            </a:r>
            <a:r>
              <a:rPr lang="en-US" dirty="0"/>
              <a:t>because it helps you create a mental picture of the way files are organized in a hierarchy of folders</a:t>
            </a:r>
          </a:p>
          <a:p>
            <a:r>
              <a:rPr lang="en-US" dirty="0"/>
              <a:t>A </a:t>
            </a:r>
            <a:r>
              <a:rPr lang="en-US" b="1" dirty="0"/>
              <a:t>physical storage model </a:t>
            </a:r>
            <a:r>
              <a:rPr lang="en-US" dirty="0"/>
              <a:t>describes what actually happens on the disks and in the circuits</a:t>
            </a:r>
          </a:p>
          <a:p>
            <a:r>
              <a:rPr lang="en-US" dirty="0"/>
              <a:t>The </a:t>
            </a:r>
            <a:r>
              <a:rPr lang="en-US" b="1" dirty="0"/>
              <a:t>formatting</a:t>
            </a:r>
            <a:r>
              <a:rPr lang="en-US" dirty="0"/>
              <a:t> process creates the equivalent of electronic storage bins</a:t>
            </a:r>
          </a:p>
          <a:p>
            <a:r>
              <a:rPr lang="en-US" dirty="0"/>
              <a:t>Magnetic and optical media are divided into circular </a:t>
            </a:r>
            <a:r>
              <a:rPr lang="en-US" b="1" dirty="0"/>
              <a:t>tracks</a:t>
            </a:r>
            <a:r>
              <a:rPr lang="en-US" dirty="0"/>
              <a:t> and then further divided into pie-shaped </a:t>
            </a:r>
            <a:r>
              <a:rPr lang="en-US" b="1" dirty="0"/>
              <a:t>sectors</a:t>
            </a:r>
          </a:p>
        </p:txBody>
      </p:sp>
    </p:spTree>
    <p:extLst>
      <p:ext uri="{BB962C8B-B14F-4D97-AF65-F5344CB8AC3E}">
        <p14:creationId xmlns:p14="http://schemas.microsoft.com/office/powerpoint/2010/main" val="20252079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File Storage (2 of 2)</a:t>
            </a:r>
          </a:p>
        </p:txBody>
      </p:sp>
      <p:sp>
        <p:nvSpPr>
          <p:cNvPr id="3" name="Content Placeholder 2"/>
          <p:cNvSpPr>
            <a:spLocks noGrp="1"/>
          </p:cNvSpPr>
          <p:nvPr>
            <p:ph idx="1"/>
          </p:nvPr>
        </p:nvSpPr>
        <p:spPr>
          <a:xfrm>
            <a:off x="136002" y="1191228"/>
            <a:ext cx="8869101" cy="4908630"/>
          </a:xfrm>
        </p:spPr>
        <p:txBody>
          <a:bodyPr>
            <a:noAutofit/>
          </a:bodyPr>
          <a:lstStyle/>
          <a:p>
            <a:r>
              <a:rPr lang="en-US" dirty="0"/>
              <a:t>The OS uses a </a:t>
            </a:r>
            <a:r>
              <a:rPr lang="en-US" b="1" dirty="0"/>
              <a:t>file system </a:t>
            </a:r>
            <a:r>
              <a:rPr lang="en-US" dirty="0"/>
              <a:t>to keep track of the names and locations of files that reside on a storage medium, such as a hard disk</a:t>
            </a:r>
          </a:p>
          <a:p>
            <a:r>
              <a:rPr lang="en-US" dirty="0"/>
              <a:t>To speed up the process of storing and retrieving data, a disk drive usually works with a group of sectors called a </a:t>
            </a:r>
            <a:r>
              <a:rPr lang="en-US" b="1" dirty="0"/>
              <a:t>cluster</a:t>
            </a:r>
            <a:r>
              <a:rPr lang="en-US" dirty="0"/>
              <a:t> or a block</a:t>
            </a:r>
          </a:p>
          <a:p>
            <a:r>
              <a:rPr lang="en-US" dirty="0"/>
              <a:t>To delete data from a disk in such a way that no one can ever read it, you can use a special </a:t>
            </a:r>
            <a:r>
              <a:rPr lang="en-US" b="1" dirty="0"/>
              <a:t>file shredder software </a:t>
            </a:r>
            <a:r>
              <a:rPr lang="en-US" dirty="0"/>
              <a:t>that overwrites supposedly empty sectors with random 1s and 0s; this is handy if you want to sell or donate your computer and want to make sure your personal data is no longer on the hard disk</a:t>
            </a:r>
          </a:p>
        </p:txBody>
      </p:sp>
    </p:spTree>
    <p:extLst>
      <p:ext uri="{BB962C8B-B14F-4D97-AF65-F5344CB8AC3E}">
        <p14:creationId xmlns:p14="http://schemas.microsoft.com/office/powerpoint/2010/main" val="1150440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06969"/>
            <a:ext cx="8031273" cy="791390"/>
          </a:xfrm>
        </p:spPr>
        <p:txBody>
          <a:bodyPr/>
          <a:lstStyle/>
          <a:p>
            <a:r>
              <a:rPr lang="en-US" dirty="0"/>
              <a:t>Distribution (2 of 5)</a:t>
            </a:r>
          </a:p>
        </p:txBody>
      </p:sp>
      <p:sp>
        <p:nvSpPr>
          <p:cNvPr id="5" name="Content Placeholder 4"/>
          <p:cNvSpPr>
            <a:spLocks noGrp="1"/>
          </p:cNvSpPr>
          <p:nvPr>
            <p:ph type="body" sz="half" idx="2"/>
          </p:nvPr>
        </p:nvSpPr>
        <p:spPr>
          <a:xfrm>
            <a:off x="595368" y="1181100"/>
            <a:ext cx="8040631" cy="1371600"/>
          </a:xfrm>
        </p:spPr>
        <p:txBody>
          <a:bodyPr>
            <a:noAutofit/>
          </a:bodyPr>
          <a:lstStyle/>
          <a:p>
            <a:pPr marL="457200" indent="-457200">
              <a:buFont typeface="Arial" pitchFamily="34" charset="0"/>
              <a:buChar char="•"/>
            </a:pPr>
            <a:r>
              <a:rPr lang="en-US" sz="2600" b="1" dirty="0"/>
              <a:t>System requirements</a:t>
            </a:r>
            <a:r>
              <a:rPr lang="en-US" sz="2600" dirty="0"/>
              <a:t> specify the operating system and minimum hardware capacities necessary for a software product to work correctly</a:t>
            </a:r>
          </a:p>
        </p:txBody>
      </p:sp>
      <p:pic>
        <p:nvPicPr>
          <p:cNvPr id="6" name="Picture 5" descr="An illustration depicts the system requirements to be checked before downloading. The information about the eCourse Internet LearnItQuick software reads “eCourse Internet LearnItQuick Information&#10;Seller eCourseWare Corp.&#10;Category Education&#10;Updated July 1, 2017&#10;Version 2.2&#10;Size 31.6 MB&#10;Rating 4+&#10;Compatibility Requires iOS 10.2 or later, compatible with iPhone, iPad, and iPod Touch, optimized for iPhone 7.” The supporting text pointing the size and compatibility reads “Important system requirements.” "/>
          <p:cNvPicPr>
            <a:picLocks noChangeAspect="1"/>
          </p:cNvPicPr>
          <p:nvPr/>
        </p:nvPicPr>
        <p:blipFill>
          <a:blip r:embed="rId2" cstate="print"/>
          <a:stretch>
            <a:fillRect/>
          </a:stretch>
        </p:blipFill>
        <p:spPr>
          <a:xfrm>
            <a:off x="1008846" y="2736450"/>
            <a:ext cx="7126308" cy="3417101"/>
          </a:xfrm>
          <a:prstGeom prst="rect">
            <a:avLst/>
          </a:prstGeom>
        </p:spPr>
      </p:pic>
    </p:spTree>
    <p:extLst>
      <p:ext uri="{BB962C8B-B14F-4D97-AF65-F5344CB8AC3E}">
        <p14:creationId xmlns:p14="http://schemas.microsoft.com/office/powerpoint/2010/main" val="1543249307"/>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Distribution (3 of 5)</a:t>
            </a:r>
          </a:p>
        </p:txBody>
      </p:sp>
      <p:sp>
        <p:nvSpPr>
          <p:cNvPr id="5" name="Content Placeholder 4"/>
          <p:cNvSpPr>
            <a:spLocks noGrp="1"/>
          </p:cNvSpPr>
          <p:nvPr>
            <p:ph idx="1"/>
          </p:nvPr>
        </p:nvSpPr>
        <p:spPr/>
        <p:txBody>
          <a:bodyPr>
            <a:normAutofit/>
          </a:bodyPr>
          <a:lstStyle/>
          <a:p>
            <a:r>
              <a:rPr lang="en-US" dirty="0"/>
              <a:t>When a new version or edition of a software product is released, it is referred to as a </a:t>
            </a:r>
            <a:r>
              <a:rPr lang="en-US" b="1" dirty="0"/>
              <a:t>software upgrade</a:t>
            </a:r>
          </a:p>
          <a:p>
            <a:r>
              <a:rPr lang="en-US" dirty="0"/>
              <a:t>A </a:t>
            </a:r>
            <a:r>
              <a:rPr lang="en-US" b="1" dirty="0"/>
              <a:t>software update</a:t>
            </a:r>
            <a:r>
              <a:rPr lang="en-US" dirty="0"/>
              <a:t> (sometimes called a software patch) is a small section of program code that replaces part of the software currently installed</a:t>
            </a:r>
          </a:p>
          <a:p>
            <a:r>
              <a:rPr lang="en-US" dirty="0"/>
              <a:t>The term </a:t>
            </a:r>
            <a:r>
              <a:rPr lang="en-US" b="1" dirty="0"/>
              <a:t>service pack</a:t>
            </a:r>
            <a:r>
              <a:rPr lang="en-US" dirty="0"/>
              <a:t>, which usually applies to operating system updates, refers to a set of updates</a:t>
            </a:r>
          </a:p>
          <a:p>
            <a:r>
              <a:rPr lang="en-US" dirty="0"/>
              <a:t>Updates and service packs are designed to correct problems and address security vulnerabilities</a:t>
            </a:r>
          </a:p>
        </p:txBody>
      </p:sp>
    </p:spTree>
    <p:extLst>
      <p:ext uri="{BB962C8B-B14F-4D97-AF65-F5344CB8AC3E}">
        <p14:creationId xmlns:p14="http://schemas.microsoft.com/office/powerpoint/2010/main" val="2293684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(4 of 5)</a:t>
            </a:r>
          </a:p>
        </p:txBody>
      </p:sp>
      <p:sp>
        <p:nvSpPr>
          <p:cNvPr id="3" name="Content Placeholder 2"/>
          <p:cNvSpPr>
            <a:spLocks noGrp="1"/>
          </p:cNvSpPr>
          <p:nvPr>
            <p:ph idx="1"/>
          </p:nvPr>
        </p:nvSpPr>
        <p:spPr>
          <a:xfrm>
            <a:off x="114300" y="1143000"/>
            <a:ext cx="8915400" cy="5092700"/>
          </a:xfrm>
        </p:spPr>
        <p:txBody>
          <a:bodyPr>
            <a:noAutofit/>
          </a:bodyPr>
          <a:lstStyle/>
          <a:p>
            <a:r>
              <a:rPr lang="en-US" dirty="0"/>
              <a:t>Software can be obtained under a variety of pricing models</a:t>
            </a:r>
          </a:p>
          <a:p>
            <a:pPr marL="798513" lvl="1" indent="-341313"/>
            <a:r>
              <a:rPr lang="en-US" b="1" dirty="0"/>
              <a:t>One-time purchase</a:t>
            </a:r>
            <a:r>
              <a:rPr lang="en-US" dirty="0"/>
              <a:t> – the software remains basically the same as when it was purchased</a:t>
            </a:r>
          </a:p>
          <a:p>
            <a:pPr marL="798513" lvl="1" indent="-341313"/>
            <a:r>
              <a:rPr lang="en-US" b="1" dirty="0"/>
              <a:t>Subscription</a:t>
            </a:r>
            <a:r>
              <a:rPr lang="en-US" dirty="0"/>
              <a:t> – consumers pay a monthly or an annual fee to use software; updates and upgrades are usually included in the pricing</a:t>
            </a:r>
          </a:p>
          <a:p>
            <a:pPr marL="798513" lvl="1" indent="-341313"/>
            <a:r>
              <a:rPr lang="en-US" b="1" dirty="0"/>
              <a:t>Trial</a:t>
            </a:r>
            <a:r>
              <a:rPr lang="en-US" dirty="0"/>
              <a:t> – consumers use a software product during a free trial period</a:t>
            </a:r>
          </a:p>
          <a:p>
            <a:pPr marL="798513" lvl="1" indent="-341313"/>
            <a:r>
              <a:rPr lang="en-US" b="1" dirty="0"/>
              <a:t>Freemium</a:t>
            </a:r>
            <a:r>
              <a:rPr lang="en-US" dirty="0"/>
              <a:t> – provides free use of a stripped-down or basic version of the product but requires payment for upgraded features</a:t>
            </a:r>
          </a:p>
        </p:txBody>
      </p:sp>
    </p:spTree>
    <p:extLst>
      <p:ext uri="{BB962C8B-B14F-4D97-AF65-F5344CB8AC3E}">
        <p14:creationId xmlns:p14="http://schemas.microsoft.com/office/powerpoint/2010/main" val="645666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Distribution (5 of 5)</a:t>
            </a:r>
          </a:p>
        </p:txBody>
      </p:sp>
      <p:pic>
        <p:nvPicPr>
          <p:cNvPr id="6" name="Picture 5" descr="An illustration depicts the freemium model for the software labeled “Evernote.” The three different versions of the software are labeled “Evernote Free” “Evernote Premium $5/Month” “Evernote Business $10/month/user.” The supporting text pointing the version “Evernote Free” reads “Start free.” The supporting text pointing the version “Evernote premium” reads “Pay to upgrade.”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071" y="1680456"/>
            <a:ext cx="8173858" cy="4132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199878"/>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210" y="176386"/>
            <a:ext cx="8063357" cy="842190"/>
          </a:xfrm>
        </p:spPr>
        <p:txBody>
          <a:bodyPr/>
          <a:lstStyle/>
          <a:p>
            <a:r>
              <a:rPr lang="en-US" dirty="0"/>
              <a:t>Software Licenses (1 of 9)</a:t>
            </a:r>
          </a:p>
        </p:txBody>
      </p:sp>
      <p:sp>
        <p:nvSpPr>
          <p:cNvPr id="3" name="Content Placeholder 2"/>
          <p:cNvSpPr>
            <a:spLocks noGrp="1"/>
          </p:cNvSpPr>
          <p:nvPr>
            <p:ph type="body" sz="half" idx="2"/>
          </p:nvPr>
        </p:nvSpPr>
        <p:spPr>
          <a:xfrm>
            <a:off x="196770" y="1226811"/>
            <a:ext cx="8518967" cy="2071979"/>
          </a:xfrm>
        </p:spPr>
        <p:txBody>
          <a:bodyPr>
            <a:noAutofit/>
          </a:bodyPr>
          <a:lstStyle/>
          <a:p>
            <a:pPr marL="457200" indent="-457200">
              <a:buFont typeface="Arial" pitchFamily="34" charset="0"/>
              <a:buChar char="•"/>
            </a:pPr>
            <a:r>
              <a:rPr lang="en-US" sz="2600" dirty="0"/>
              <a:t>A </a:t>
            </a:r>
            <a:r>
              <a:rPr lang="en-US" sz="2600" b="1" dirty="0"/>
              <a:t>software license</a:t>
            </a:r>
            <a:r>
              <a:rPr lang="en-US" sz="2600" dirty="0"/>
              <a:t>, or license agreement, is a legal contract that defines the ways in which a computer program may be used</a:t>
            </a:r>
          </a:p>
          <a:p>
            <a:pPr marL="457200" indent="-457200">
              <a:buFont typeface="Arial" pitchFamily="34" charset="0"/>
              <a:buChar char="•"/>
            </a:pPr>
            <a:r>
              <a:rPr lang="en-US" sz="2600" dirty="0"/>
              <a:t>These licenses are sometimes referred to as </a:t>
            </a:r>
            <a:r>
              <a:rPr lang="en-US" sz="2600" b="1" dirty="0"/>
              <a:t>EULAs</a:t>
            </a:r>
            <a:r>
              <a:rPr lang="en-US" sz="2600" dirty="0"/>
              <a:t> (End User License Agreements)</a:t>
            </a:r>
          </a:p>
        </p:txBody>
      </p:sp>
      <p:pic>
        <p:nvPicPr>
          <p:cNvPr id="4" name="Picture 3" descr="An illustration depicts the circumstances to copy software legally along with an appropriate illustration. The illustration of a downward arrow labeled “Download” is associated with text that reads “The purchaser has the right to copy software from distribution media or a Web site to a device’s internal storage medium in order to install it.”  An illustration of a curved back arrow labeled as “Backup” is associated with text that reads “The purchaser can make an extra, or backup, copy of the software in case the original copy becomes erased or damaged—unless the process of making the backup requires the purchaser to defeat a copy protection mechanism designed to prohibit copying.” The illustration of an academic hat labeled as “Education” is associated with text that reads “The purchaser is allowed to copy and distribute sections of a software program for use in critical reviews and teaching.” "/>
          <p:cNvPicPr>
            <a:picLocks noChangeAspect="1"/>
          </p:cNvPicPr>
          <p:nvPr/>
        </p:nvPicPr>
        <p:blipFill>
          <a:blip r:embed="rId2" cstate="print"/>
          <a:stretch>
            <a:fillRect/>
          </a:stretch>
        </p:blipFill>
        <p:spPr>
          <a:xfrm>
            <a:off x="2715187" y="3507883"/>
            <a:ext cx="3931507" cy="2502189"/>
          </a:xfrm>
          <a:prstGeom prst="rect">
            <a:avLst/>
          </a:prstGeom>
        </p:spPr>
      </p:pic>
    </p:spTree>
    <p:extLst>
      <p:ext uri="{BB962C8B-B14F-4D97-AF65-F5344CB8AC3E}">
        <p14:creationId xmlns:p14="http://schemas.microsoft.com/office/powerpoint/2010/main" val="541015759"/>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03626"/>
            <a:ext cx="8032638" cy="1004011"/>
          </a:xfrm>
        </p:spPr>
        <p:txBody>
          <a:bodyPr/>
          <a:lstStyle/>
          <a:p>
            <a:r>
              <a:rPr lang="en-US" dirty="0"/>
              <a:t>Software Licenses (2 of 9)</a:t>
            </a:r>
          </a:p>
        </p:txBody>
      </p:sp>
      <p:sp>
        <p:nvSpPr>
          <p:cNvPr id="3" name="Content Placeholder 2"/>
          <p:cNvSpPr>
            <a:spLocks noGrp="1"/>
          </p:cNvSpPr>
          <p:nvPr>
            <p:ph type="body" sz="half" idx="2"/>
          </p:nvPr>
        </p:nvSpPr>
        <p:spPr>
          <a:xfrm>
            <a:off x="455669" y="1422399"/>
            <a:ext cx="3479723" cy="4422815"/>
          </a:xfrm>
        </p:spPr>
        <p:txBody>
          <a:bodyPr>
            <a:noAutofit/>
          </a:bodyPr>
          <a:lstStyle/>
          <a:p>
            <a:pPr marL="457200" indent="-457200">
              <a:buFont typeface="Arial" pitchFamily="34" charset="0"/>
              <a:buChar char="•"/>
            </a:pPr>
            <a:r>
              <a:rPr lang="en-US" sz="2600" dirty="0"/>
              <a:t>License agreements are displayed during the installation process. By clicking the I Agree button, you consent to the terms of the license agreement</a:t>
            </a:r>
          </a:p>
        </p:txBody>
      </p:sp>
      <p:pic>
        <p:nvPicPr>
          <p:cNvPr id="4" name="Picture 3" descr="A screenshot of the license agreement window of Anti-Malware software titled “Malwarebytes.” Below the agreement is the two radio buttons that are labeled “I accept the agreement” and “I do not accept the agreement” with the first one selected. The supporting text pointing the first radio button reads “When you select the Agree option, you enter into a legal agreement.” At the bottom of the window are three buttons labeled “Back,” “Next,” and “Cancel.”      "/>
          <p:cNvPicPr>
            <a:picLocks noChangeAspect="1"/>
          </p:cNvPicPr>
          <p:nvPr/>
        </p:nvPicPr>
        <p:blipFill>
          <a:blip r:embed="rId2" cstate="print"/>
          <a:stretch>
            <a:fillRect/>
          </a:stretch>
        </p:blipFill>
        <p:spPr>
          <a:xfrm>
            <a:off x="4061963" y="1655123"/>
            <a:ext cx="4677675" cy="3547755"/>
          </a:xfrm>
          <a:prstGeom prst="rect">
            <a:avLst/>
          </a:prstGeom>
        </p:spPr>
      </p:pic>
    </p:spTree>
    <p:extLst>
      <p:ext uri="{BB962C8B-B14F-4D97-AF65-F5344CB8AC3E}">
        <p14:creationId xmlns:p14="http://schemas.microsoft.com/office/powerpoint/2010/main" val="351353366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Module</a:t>
            </a:r>
            <a:r>
              <a:rPr lang="en-US" dirty="0"/>
              <a:t> Contents</a:t>
            </a:r>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Section A: Software Basics</a:t>
            </a:r>
          </a:p>
          <a:p>
            <a:r>
              <a:rPr lang="en-US" sz="2600" dirty="0"/>
              <a:t>Section B: Operating Systems</a:t>
            </a:r>
          </a:p>
          <a:p>
            <a:r>
              <a:rPr lang="en-US" sz="2600" dirty="0"/>
              <a:t>Section C: Apps and Applications</a:t>
            </a:r>
          </a:p>
          <a:p>
            <a:r>
              <a:rPr lang="en-US" sz="2600" dirty="0"/>
              <a:t>Section D: Productivity Software</a:t>
            </a:r>
          </a:p>
          <a:p>
            <a:r>
              <a:rPr lang="en-US" sz="2600" dirty="0"/>
              <a:t>Section E: File Management Utilities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Licenses (3 of 9)</a:t>
            </a:r>
          </a:p>
        </p:txBody>
      </p:sp>
      <p:sp>
        <p:nvSpPr>
          <p:cNvPr id="5" name="Content Placeholder 4"/>
          <p:cNvSpPr>
            <a:spLocks noGrp="1"/>
          </p:cNvSpPr>
          <p:nvPr>
            <p:ph idx="1"/>
          </p:nvPr>
        </p:nvSpPr>
        <p:spPr/>
        <p:txBody>
          <a:bodyPr/>
          <a:lstStyle/>
          <a:p>
            <a:r>
              <a:rPr lang="en-US" b="1" dirty="0"/>
              <a:t>Public domain software </a:t>
            </a:r>
            <a:r>
              <a:rPr lang="en-US" dirty="0"/>
              <a:t>is not protected by copyright because the copyright has expired or the author has placed the program in the public domain, making it available without restriction</a:t>
            </a:r>
          </a:p>
          <a:p>
            <a:r>
              <a:rPr lang="en-US" b="1" dirty="0"/>
              <a:t>Proprietary software </a:t>
            </a:r>
            <a:r>
              <a:rPr lang="en-US" dirty="0"/>
              <a:t>has restrictions on its use that are delineated by copyright, patents, or license agreements</a:t>
            </a:r>
          </a:p>
          <a:p>
            <a:r>
              <a:rPr lang="en-US" b="1" dirty="0"/>
              <a:t>Commercial software</a:t>
            </a:r>
            <a:r>
              <a:rPr lang="en-US" dirty="0"/>
              <a:t> is usually sold in retail stores or on Web sites. Most commercial software is distributed under a </a:t>
            </a:r>
            <a:r>
              <a:rPr lang="en-US" b="1" dirty="0"/>
              <a:t>single-user license</a:t>
            </a:r>
            <a:r>
              <a:rPr lang="en-US" dirty="0"/>
              <a:t> that limits use to one person at a time</a:t>
            </a:r>
          </a:p>
        </p:txBody>
      </p:sp>
    </p:spTree>
    <p:extLst>
      <p:ext uri="{BB962C8B-B14F-4D97-AF65-F5344CB8AC3E}">
        <p14:creationId xmlns:p14="http://schemas.microsoft.com/office/powerpoint/2010/main" val="2684038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Licenses (4 of 9)</a:t>
            </a:r>
          </a:p>
        </p:txBody>
      </p:sp>
      <p:sp>
        <p:nvSpPr>
          <p:cNvPr id="3" name="Content Placeholder 2"/>
          <p:cNvSpPr>
            <a:spLocks noGrp="1"/>
          </p:cNvSpPr>
          <p:nvPr>
            <p:ph idx="1"/>
          </p:nvPr>
        </p:nvSpPr>
        <p:spPr/>
        <p:txBody>
          <a:bodyPr/>
          <a:lstStyle/>
          <a:p>
            <a:r>
              <a:rPr lang="en-US" dirty="0"/>
              <a:t>A </a:t>
            </a:r>
            <a:r>
              <a:rPr lang="en-US" b="1" dirty="0"/>
              <a:t>site license </a:t>
            </a:r>
            <a:r>
              <a:rPr lang="en-US" dirty="0"/>
              <a:t>is generally priced at a flat rate and allows software to be used on all computers at a specific location</a:t>
            </a:r>
          </a:p>
          <a:p>
            <a:r>
              <a:rPr lang="en-US" dirty="0"/>
              <a:t>A </a:t>
            </a:r>
            <a:r>
              <a:rPr lang="en-US" b="1" dirty="0"/>
              <a:t>multiple-user license</a:t>
            </a:r>
            <a:r>
              <a:rPr lang="en-US" dirty="0"/>
              <a:t> is priced per copy and allows the allocated number of copies to be used simultaneously</a:t>
            </a:r>
          </a:p>
        </p:txBody>
      </p:sp>
    </p:spTree>
    <p:extLst>
      <p:ext uri="{BB962C8B-B14F-4D97-AF65-F5344CB8AC3E}">
        <p14:creationId xmlns:p14="http://schemas.microsoft.com/office/powerpoint/2010/main" val="173841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Licenses (5 of 9)</a:t>
            </a:r>
          </a:p>
        </p:txBody>
      </p:sp>
      <p:sp>
        <p:nvSpPr>
          <p:cNvPr id="3" name="Content Placeholder 2"/>
          <p:cNvSpPr>
            <a:spLocks noGrp="1"/>
          </p:cNvSpPr>
          <p:nvPr>
            <p:ph idx="1"/>
          </p:nvPr>
        </p:nvSpPr>
        <p:spPr/>
        <p:txBody>
          <a:bodyPr>
            <a:normAutofit/>
          </a:bodyPr>
          <a:lstStyle/>
          <a:p>
            <a:r>
              <a:rPr lang="en-US" b="1" dirty="0"/>
              <a:t>Freeware</a:t>
            </a:r>
            <a:r>
              <a:rPr lang="en-US" dirty="0"/>
              <a:t> is copyrighted software that—as you might expect—is available for free. It is fully functional and requires no payment for its use</a:t>
            </a:r>
          </a:p>
          <a:p>
            <a:r>
              <a:rPr lang="en-US" b="1" dirty="0"/>
              <a:t>Demoware</a:t>
            </a:r>
            <a:r>
              <a:rPr lang="en-US" dirty="0"/>
              <a:t> is proprietary software made available as a trial version. It is distributed for free and often comes preinstalled on new devices</a:t>
            </a:r>
          </a:p>
          <a:p>
            <a:r>
              <a:rPr lang="en-US" b="1" dirty="0"/>
              <a:t>Product activation</a:t>
            </a:r>
            <a:r>
              <a:rPr lang="en-US" dirty="0"/>
              <a:t> is a means of protecting software from illegal copying by requiring users to enter a product key or an activation code</a:t>
            </a:r>
          </a:p>
        </p:txBody>
      </p:sp>
    </p:spTree>
    <p:extLst>
      <p:ext uri="{BB962C8B-B14F-4D97-AF65-F5344CB8AC3E}">
        <p14:creationId xmlns:p14="http://schemas.microsoft.com/office/powerpoint/2010/main" val="3065058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Licenses (6 of 9)</a:t>
            </a:r>
          </a:p>
        </p:txBody>
      </p:sp>
      <p:sp>
        <p:nvSpPr>
          <p:cNvPr id="3" name="Content Placeholder 2"/>
          <p:cNvSpPr>
            <a:spLocks noGrp="1"/>
          </p:cNvSpPr>
          <p:nvPr>
            <p:ph idx="1"/>
          </p:nvPr>
        </p:nvSpPr>
        <p:spPr/>
        <p:txBody>
          <a:bodyPr>
            <a:normAutofit/>
          </a:bodyPr>
          <a:lstStyle/>
          <a:p>
            <a:r>
              <a:rPr lang="en-US" dirty="0"/>
              <a:t>A </a:t>
            </a:r>
            <a:r>
              <a:rPr lang="en-US" b="1" dirty="0"/>
              <a:t>hash value </a:t>
            </a:r>
            <a:r>
              <a:rPr lang="en-US" dirty="0"/>
              <a:t>is a unique number derived from encoding one or more data sets, such as names, serial numbers, and validation codes</a:t>
            </a:r>
          </a:p>
          <a:p>
            <a:r>
              <a:rPr lang="en-US" b="1" dirty="0"/>
              <a:t>Shareware</a:t>
            </a:r>
            <a:r>
              <a:rPr lang="en-US" dirty="0"/>
              <a:t> is copyrighted software marketed under a try-before-you-buy policy. It was conceived as a low-cost marketing and distribution channel for independent programmers</a:t>
            </a:r>
          </a:p>
        </p:txBody>
      </p:sp>
    </p:spTree>
    <p:extLst>
      <p:ext uri="{BB962C8B-B14F-4D97-AF65-F5344CB8AC3E}">
        <p14:creationId xmlns:p14="http://schemas.microsoft.com/office/powerpoint/2010/main" val="114435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Licenses (7 of 9)</a:t>
            </a:r>
          </a:p>
        </p:txBody>
      </p:sp>
      <p:sp>
        <p:nvSpPr>
          <p:cNvPr id="3" name="Content Placeholder 2"/>
          <p:cNvSpPr>
            <a:spLocks noGrp="1"/>
          </p:cNvSpPr>
          <p:nvPr>
            <p:ph idx="1"/>
          </p:nvPr>
        </p:nvSpPr>
        <p:spPr/>
        <p:txBody>
          <a:bodyPr/>
          <a:lstStyle/>
          <a:p>
            <a:r>
              <a:rPr lang="en-US" b="1" dirty="0"/>
              <a:t>Open source software </a:t>
            </a:r>
            <a:r>
              <a:rPr lang="en-US" dirty="0"/>
              <a:t>makes uncompiled program instructions—the source code—available to programmers who want to modify and improve the software. Linux is an example of open source software</a:t>
            </a:r>
          </a:p>
          <a:p>
            <a:r>
              <a:rPr lang="en-US" dirty="0"/>
              <a:t>Two of the most common open source and free software licenses are BSD and GPL</a:t>
            </a:r>
          </a:p>
        </p:txBody>
      </p:sp>
    </p:spTree>
    <p:extLst>
      <p:ext uri="{BB962C8B-B14F-4D97-AF65-F5344CB8AC3E}">
        <p14:creationId xmlns:p14="http://schemas.microsoft.com/office/powerpoint/2010/main" val="2788590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Licenses (8 of 9)</a:t>
            </a:r>
          </a:p>
        </p:txBody>
      </p:sp>
      <p:sp>
        <p:nvSpPr>
          <p:cNvPr id="3" name="Content Placeholder 2"/>
          <p:cNvSpPr>
            <a:spLocks noGrp="1"/>
          </p:cNvSpPr>
          <p:nvPr>
            <p:ph idx="1"/>
          </p:nvPr>
        </p:nvSpPr>
        <p:spPr/>
        <p:txBody>
          <a:bodyPr/>
          <a:lstStyle/>
          <a:p>
            <a:r>
              <a:rPr lang="en-US" dirty="0"/>
              <a:t>The </a:t>
            </a:r>
            <a:r>
              <a:rPr lang="en-US" b="1" dirty="0"/>
              <a:t>BSD license</a:t>
            </a:r>
            <a:r>
              <a:rPr lang="en-US" dirty="0"/>
              <a:t> originated as the Berkeley Software Distribution license for a server operating system</a:t>
            </a:r>
          </a:p>
          <a:p>
            <a:r>
              <a:rPr lang="en-US" dirty="0"/>
              <a:t>The </a:t>
            </a:r>
            <a:r>
              <a:rPr lang="en-US" b="1" dirty="0"/>
              <a:t>GPL</a:t>
            </a:r>
            <a:r>
              <a:rPr lang="en-US" dirty="0"/>
              <a:t> (General Public License) was developed for a free operating system called GNU. It is slightly more restrictive than the BSD license because it requires derivative works to be licensed</a:t>
            </a:r>
          </a:p>
        </p:txBody>
      </p:sp>
    </p:spTree>
    <p:extLst>
      <p:ext uri="{BB962C8B-B14F-4D97-AF65-F5344CB8AC3E}">
        <p14:creationId xmlns:p14="http://schemas.microsoft.com/office/powerpoint/2010/main" val="705627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8" y="123011"/>
            <a:ext cx="8063357" cy="871600"/>
          </a:xfrm>
        </p:spPr>
        <p:txBody>
          <a:bodyPr/>
          <a:lstStyle/>
          <a:p>
            <a:r>
              <a:rPr lang="en-US" dirty="0"/>
              <a:t>Software Licenses (9 of 9)</a:t>
            </a:r>
          </a:p>
        </p:txBody>
      </p:sp>
      <p:pic>
        <p:nvPicPr>
          <p:cNvPr id="5" name="Picture 4" descr="A screenshot shows copyright pag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840" t="4548" b="3339"/>
          <a:stretch/>
        </p:blipFill>
        <p:spPr bwMode="auto">
          <a:xfrm>
            <a:off x="722085" y="1483244"/>
            <a:ext cx="4450477" cy="4399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A screenshot shows a Software License Agreemen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57" t="2381"/>
          <a:stretch/>
        </p:blipFill>
        <p:spPr bwMode="auto">
          <a:xfrm>
            <a:off x="5504359" y="1257443"/>
            <a:ext cx="3256163" cy="485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205025"/>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Pirated Software (1 of 2)</a:t>
            </a:r>
          </a:p>
        </p:txBody>
      </p:sp>
      <p:sp>
        <p:nvSpPr>
          <p:cNvPr id="3" name="Content Placeholder 2"/>
          <p:cNvSpPr>
            <a:spLocks noGrp="1"/>
          </p:cNvSpPr>
          <p:nvPr>
            <p:ph idx="1"/>
          </p:nvPr>
        </p:nvSpPr>
        <p:spPr/>
        <p:txBody>
          <a:bodyPr/>
          <a:lstStyle/>
          <a:p>
            <a:r>
              <a:rPr lang="en-US" dirty="0"/>
              <a:t>Software that is illegally copied and sold is referred to as </a:t>
            </a:r>
            <a:r>
              <a:rPr lang="en-US" b="1" dirty="0"/>
              <a:t>pirated software.</a:t>
            </a:r>
          </a:p>
          <a:p>
            <a:r>
              <a:rPr lang="en-US" dirty="0"/>
              <a:t>Some unsuspecting consumers have inadvertently obtained pirated software, even when paying full price from a reputable source.</a:t>
            </a:r>
          </a:p>
          <a:p>
            <a:r>
              <a:rPr lang="en-US" dirty="0"/>
              <a:t>Pirated software may not update properly and is not eligible for authenticated upgrades.</a:t>
            </a:r>
            <a:endParaRPr lang="en-US" b="1" dirty="0"/>
          </a:p>
        </p:txBody>
      </p:sp>
    </p:spTree>
    <p:extLst>
      <p:ext uri="{BB962C8B-B14F-4D97-AF65-F5344CB8AC3E}">
        <p14:creationId xmlns:p14="http://schemas.microsoft.com/office/powerpoint/2010/main" val="3187142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Pirated Software (2 of 2)</a:t>
            </a:r>
          </a:p>
        </p:txBody>
      </p:sp>
      <p:sp>
        <p:nvSpPr>
          <p:cNvPr id="3" name="Content Placeholder 2"/>
          <p:cNvSpPr>
            <a:spLocks noGrp="1"/>
          </p:cNvSpPr>
          <p:nvPr>
            <p:ph idx="1"/>
          </p:nvPr>
        </p:nvSpPr>
        <p:spPr/>
        <p:txBody>
          <a:bodyPr>
            <a:normAutofit fontScale="92500" lnSpcReduction="10000"/>
          </a:bodyPr>
          <a:lstStyle/>
          <a:p>
            <a:pPr marL="0" indent="0">
              <a:buNone/>
            </a:pPr>
            <a:r>
              <a:rPr lang="en-US" sz="2800" dirty="0"/>
              <a:t>The following characteristics could be signs of pirated software:</a:t>
            </a:r>
          </a:p>
          <a:p>
            <a:r>
              <a:rPr lang="en-US" sz="2800" dirty="0"/>
              <a:t>Software sold at Web sites for prices well below retail</a:t>
            </a:r>
          </a:p>
          <a:p>
            <a:r>
              <a:rPr lang="en-US" sz="2800" dirty="0"/>
              <a:t>Commercial software offered as a free download from a third-party Web site or Tor server</a:t>
            </a:r>
          </a:p>
          <a:p>
            <a:r>
              <a:rPr lang="en-US" sz="2800" dirty="0"/>
              <a:t>Software sold in a clear CD-ROM jewel case with no accompanying documentation, license, registration card, or Certificate of Authenticity</a:t>
            </a:r>
          </a:p>
          <a:p>
            <a:r>
              <a:rPr lang="en-US" sz="2800" dirty="0"/>
              <a:t>Software marked as “Academic” that requires no proof of eligibility</a:t>
            </a:r>
          </a:p>
          <a:p>
            <a:r>
              <a:rPr lang="en-US" sz="2800" dirty="0"/>
              <a:t>Software marked as “OEM” or “For Distribution Only with New PC Hardware”</a:t>
            </a:r>
          </a:p>
        </p:txBody>
      </p:sp>
    </p:spTree>
    <p:extLst>
      <p:ext uri="{BB962C8B-B14F-4D97-AF65-F5344CB8AC3E}">
        <p14:creationId xmlns:p14="http://schemas.microsoft.com/office/powerpoint/2010/main" val="3400242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B: Operating Systems</a:t>
            </a:r>
          </a:p>
        </p:txBody>
      </p:sp>
      <p:sp>
        <p:nvSpPr>
          <p:cNvPr id="3" name="Content Placeholder 2"/>
          <p:cNvSpPr>
            <a:spLocks noGrp="1"/>
          </p:cNvSpPr>
          <p:nvPr>
            <p:ph idx="1"/>
          </p:nvPr>
        </p:nvSpPr>
        <p:spPr/>
        <p:txBody>
          <a:bodyPr/>
          <a:lstStyle/>
          <a:p>
            <a:pPr marL="463550" indent="-463550"/>
            <a:r>
              <a:rPr lang="en-US" dirty="0"/>
              <a:t>Operating System Basics</a:t>
            </a:r>
          </a:p>
          <a:p>
            <a:pPr marL="463550" indent="-463550"/>
            <a:r>
              <a:rPr lang="en-US" dirty="0"/>
              <a:t>Microsoft Windows</a:t>
            </a:r>
          </a:p>
          <a:p>
            <a:pPr marL="463550" indent="-463550"/>
            <a:r>
              <a:rPr lang="en-US" dirty="0"/>
              <a:t>macOS</a:t>
            </a:r>
          </a:p>
          <a:p>
            <a:pPr marL="463550" indent="-463550"/>
            <a:r>
              <a:rPr lang="en-US" dirty="0"/>
              <a:t>iOS</a:t>
            </a:r>
          </a:p>
          <a:p>
            <a:pPr marL="463550" indent="-463550"/>
            <a:r>
              <a:rPr lang="en-US" dirty="0"/>
              <a:t>Android</a:t>
            </a:r>
          </a:p>
          <a:p>
            <a:pPr marL="463550" indent="-463550"/>
            <a:r>
              <a:rPr lang="en-US" dirty="0"/>
              <a:t>Chrome OS</a:t>
            </a:r>
          </a:p>
          <a:p>
            <a:pPr marL="463550" indent="-463550"/>
            <a:r>
              <a:rPr lang="en-US" dirty="0"/>
              <a:t>Linux</a:t>
            </a:r>
          </a:p>
          <a:p>
            <a:pPr marL="463550" indent="-463550"/>
            <a:r>
              <a:rPr lang="en-US" dirty="0"/>
              <a:t>Virtual Machines</a:t>
            </a:r>
          </a:p>
        </p:txBody>
      </p:sp>
    </p:spTree>
    <p:extLst>
      <p:ext uri="{BB962C8B-B14F-4D97-AF65-F5344CB8AC3E}">
        <p14:creationId xmlns:p14="http://schemas.microsoft.com/office/powerpoint/2010/main" val="150006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A: Software Basics	</a:t>
            </a:r>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Essentials</a:t>
            </a:r>
          </a:p>
          <a:p>
            <a:r>
              <a:rPr lang="en-US" sz="2600" dirty="0"/>
              <a:t>Distribution</a:t>
            </a:r>
          </a:p>
          <a:p>
            <a:r>
              <a:rPr lang="en-US" sz="2600" dirty="0"/>
              <a:t>Software Licenses</a:t>
            </a:r>
          </a:p>
          <a:p>
            <a:r>
              <a:rPr lang="en-US" sz="2600" dirty="0"/>
              <a:t>Fake and Pirated Software</a:t>
            </a:r>
          </a:p>
        </p:txBody>
      </p:sp>
    </p:spTree>
    <p:extLst>
      <p:ext uri="{BB962C8B-B14F-4D97-AF65-F5344CB8AC3E}">
        <p14:creationId xmlns:p14="http://schemas.microsoft.com/office/powerpoint/2010/main" val="841482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B: Objectives (1 of 2)</a:t>
            </a:r>
          </a:p>
        </p:txBody>
      </p:sp>
      <p:sp>
        <p:nvSpPr>
          <p:cNvPr id="3" name="Content Placeholder 2"/>
          <p:cNvSpPr>
            <a:spLocks noGrp="1"/>
          </p:cNvSpPr>
          <p:nvPr>
            <p:ph idx="1"/>
          </p:nvPr>
        </p:nvSpPr>
        <p:spPr/>
        <p:txBody>
          <a:bodyPr>
            <a:normAutofit fontScale="92500" lnSpcReduction="10000"/>
          </a:bodyPr>
          <a:lstStyle/>
          <a:p>
            <a:r>
              <a:rPr lang="en-US" sz="2800" dirty="0"/>
              <a:t>List and describe four categories of operating systems</a:t>
            </a:r>
          </a:p>
          <a:p>
            <a:r>
              <a:rPr lang="en-US" sz="2800" dirty="0"/>
              <a:t>Explain the purpose of an operating system kernel and name the operating system kernels that were used to develop Windows and MacOS</a:t>
            </a:r>
          </a:p>
          <a:p>
            <a:r>
              <a:rPr lang="en-US" sz="2800" dirty="0"/>
              <a:t>List five digital device resources that are managed by the operating system</a:t>
            </a:r>
          </a:p>
          <a:p>
            <a:r>
              <a:rPr lang="en-US" sz="2800" dirty="0"/>
              <a:t>Define the terms </a:t>
            </a:r>
            <a:r>
              <a:rPr lang="en-US" sz="2800" i="1" dirty="0"/>
              <a:t>multitasking, multiprocessing, </a:t>
            </a:r>
            <a:r>
              <a:rPr lang="en-US" sz="2800" dirty="0"/>
              <a:t>and</a:t>
            </a:r>
            <a:r>
              <a:rPr lang="en-US" sz="2800" i="1" dirty="0"/>
              <a:t> multithreading</a:t>
            </a:r>
            <a:endParaRPr lang="en-US" sz="2800" dirty="0"/>
          </a:p>
          <a:p>
            <a:r>
              <a:rPr lang="en-US" sz="2800" dirty="0"/>
              <a:t>Explain how memory leaks develop and why they are a problem</a:t>
            </a:r>
          </a:p>
          <a:p>
            <a:r>
              <a:rPr lang="en-US" sz="2800" dirty="0"/>
              <a:t>Give an example of a buffer that is managed by the operating system</a:t>
            </a:r>
          </a:p>
        </p:txBody>
      </p:sp>
    </p:spTree>
    <p:extLst>
      <p:ext uri="{BB962C8B-B14F-4D97-AF65-F5344CB8AC3E}">
        <p14:creationId xmlns:p14="http://schemas.microsoft.com/office/powerpoint/2010/main" val="858325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B: Objectives (2 of 2)</a:t>
            </a:r>
          </a:p>
        </p:txBody>
      </p:sp>
      <p:sp>
        <p:nvSpPr>
          <p:cNvPr id="3" name="Content Placeholder 2"/>
          <p:cNvSpPr>
            <a:spLocks noGrp="1"/>
          </p:cNvSpPr>
          <p:nvPr>
            <p:ph idx="1"/>
          </p:nvPr>
        </p:nvSpPr>
        <p:spPr/>
        <p:txBody>
          <a:bodyPr>
            <a:normAutofit/>
          </a:bodyPr>
          <a:lstStyle/>
          <a:p>
            <a:r>
              <a:rPr lang="en-US" dirty="0"/>
              <a:t>Summarize the strengths and weaknesses of the Windows operating system</a:t>
            </a:r>
          </a:p>
          <a:p>
            <a:r>
              <a:rPr lang="en-US" dirty="0"/>
              <a:t>Summarize the strengths and weaknesses of macOS</a:t>
            </a:r>
          </a:p>
          <a:p>
            <a:r>
              <a:rPr lang="en-US" dirty="0"/>
              <a:t>List three ways in which iOS and Android are the same and two ways in which they differ</a:t>
            </a:r>
          </a:p>
          <a:p>
            <a:r>
              <a:rPr lang="en-US" dirty="0"/>
              <a:t>Explain why Chrome OS is considered a thin client</a:t>
            </a:r>
          </a:p>
          <a:p>
            <a:r>
              <a:rPr lang="en-US" dirty="0"/>
              <a:t>Provide an example of a situation that would benefit from the use of a virtual machine</a:t>
            </a:r>
          </a:p>
        </p:txBody>
      </p:sp>
    </p:spTree>
    <p:extLst>
      <p:ext uri="{BB962C8B-B14F-4D97-AF65-F5344CB8AC3E}">
        <p14:creationId xmlns:p14="http://schemas.microsoft.com/office/powerpoint/2010/main" val="2247951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Operating System Basics (1 of 13)</a:t>
            </a:r>
          </a:p>
        </p:txBody>
      </p:sp>
      <p:sp>
        <p:nvSpPr>
          <p:cNvPr id="3" name="Content Placeholder 2"/>
          <p:cNvSpPr>
            <a:spLocks noGrp="1"/>
          </p:cNvSpPr>
          <p:nvPr>
            <p:ph idx="1"/>
          </p:nvPr>
        </p:nvSpPr>
        <p:spPr/>
        <p:txBody>
          <a:bodyPr/>
          <a:lstStyle/>
          <a:p>
            <a:r>
              <a:rPr lang="en-US" dirty="0"/>
              <a:t>An operating system gives your digital device a personality. It controls key elements of the </a:t>
            </a:r>
            <a:r>
              <a:rPr lang="en-US" b="1" dirty="0"/>
              <a:t>user interface</a:t>
            </a:r>
            <a:r>
              <a:rPr lang="en-US" dirty="0"/>
              <a:t>, which includes the visual experience as well as the keyboard, mouse, microphone, or touchscreen that collects user commands</a:t>
            </a:r>
          </a:p>
          <a:p>
            <a:r>
              <a:rPr lang="en-US" dirty="0"/>
              <a:t>Behind the scenes, the OS is busy supervising critical operations that take place within a device</a:t>
            </a:r>
          </a:p>
        </p:txBody>
      </p:sp>
    </p:spTree>
    <p:extLst>
      <p:ext uri="{BB962C8B-B14F-4D97-AF65-F5344CB8AC3E}">
        <p14:creationId xmlns:p14="http://schemas.microsoft.com/office/powerpoint/2010/main" val="2410544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37227"/>
            <a:ext cx="8032638" cy="912374"/>
          </a:xfrm>
        </p:spPr>
        <p:txBody>
          <a:bodyPr/>
          <a:lstStyle/>
          <a:p>
            <a:r>
              <a:rPr lang="en-US" dirty="0"/>
              <a:t>Operating System Basics (2 of 13)</a:t>
            </a:r>
          </a:p>
        </p:txBody>
      </p:sp>
      <p:sp>
        <p:nvSpPr>
          <p:cNvPr id="9" name="Content Placeholder 8"/>
          <p:cNvSpPr>
            <a:spLocks noGrp="1"/>
          </p:cNvSpPr>
          <p:nvPr>
            <p:ph type="body" sz="half" idx="2"/>
          </p:nvPr>
        </p:nvSpPr>
        <p:spPr>
          <a:xfrm>
            <a:off x="173620" y="1481558"/>
            <a:ext cx="8831484" cy="2268639"/>
          </a:xfrm>
        </p:spPr>
        <p:txBody>
          <a:bodyPr>
            <a:noAutofit/>
          </a:bodyPr>
          <a:lstStyle/>
          <a:p>
            <a:pPr marL="342900" indent="-342900">
              <a:buFont typeface="Arial" pitchFamily="34" charset="0"/>
              <a:buChar char="•"/>
            </a:pPr>
            <a:r>
              <a:rPr lang="en-US" sz="2600" dirty="0"/>
              <a:t>A </a:t>
            </a:r>
            <a:r>
              <a:rPr lang="en-US" sz="2600" b="1" dirty="0"/>
              <a:t>desktop operating system </a:t>
            </a:r>
            <a:r>
              <a:rPr lang="en-US" sz="2600" dirty="0"/>
              <a:t>is designed for a desktop or laptop computer.</a:t>
            </a:r>
          </a:p>
          <a:p>
            <a:pPr marL="342900" indent="-342900">
              <a:buFont typeface="Arial" pitchFamily="34" charset="0"/>
              <a:buChar char="•"/>
            </a:pPr>
            <a:r>
              <a:rPr lang="en-US" sz="2600" dirty="0"/>
              <a:t>The computer you use at home, at school, or at work is most likely configured with a desktop operating system, such as Microsoft Windows, macOS, or Chrome OS.</a:t>
            </a:r>
          </a:p>
        </p:txBody>
      </p:sp>
      <p:pic>
        <p:nvPicPr>
          <p:cNvPr id="4" name="Picture 3" descr="An illustration with three sections depicts the operating system categories. Section one represented by a desktop and laptop is labeled “Desktop operating systems” and the associated text reads “A desktop operating system is designed for a desktop or laptop computer. The computer you use at home, at school, or at work is most likely configured with a desktop operating system, such as Microsoft Windows, macOS, or Chrome OS. Key characteristics of desktop operating systems include the following:&#10;• Accommodate one user at a time, but allow multiple accounts &#10;• Provide local area networking capability&#10;• Include file management tools&#10;• Run more than one application at a time&#10;• Offer a graphical user interface designed for keyboard and mouse input”&#10;Section two represented by a smartphone and tablet is labeled “Mobile operating systems” and the associated text reads “Operating systems such as iOS and Android are classified as mobile operating systems because they are designed for use on smartphones, tablet computers, and ebook readers. Key characteristics of mobile operating systems include the following:&#10;• Accommodate one user at a time&#10;• Provide connectivity to wireless local area networks&#10;• Offer a graphical user interface designed for touchscreen input&#10;• Include integrated cellular communications” &#10;Section three represented by a Server is labeled “Server operating systems” and the associated text reads “Computers that are deployed as Web servers, or as servers for files, applications, databases, or email, generally use a server operating system designed for distributed networks accessed by many simultaneous users. Linux, UNIX, Windows Server, and macOS Server are examples of popular server operating systems with the following characteristics:&#10;• Accommodate multiple simultaneous users&#10;• Include sophisticated network management and security tools&#10;• Provide a utilitarian user interface.” "/>
          <p:cNvPicPr>
            <a:picLocks noGrp="1" noChangeAspect="1" noChangeArrowheads="1"/>
          </p:cNvPicPr>
          <p:nvPr/>
        </p:nvPicPr>
        <p:blipFill rotWithShape="1">
          <a:blip r:embed="rId2" cstate="print"/>
          <a:srcRect b="75843"/>
          <a:stretch/>
        </p:blipFill>
        <p:spPr bwMode="auto">
          <a:xfrm>
            <a:off x="1545477" y="4056907"/>
            <a:ext cx="6311990" cy="1942840"/>
          </a:xfrm>
          <a:prstGeom prst="rect">
            <a:avLst/>
          </a:prstGeom>
          <a:noFill/>
          <a:ln w="9525">
            <a:noFill/>
            <a:miter lim="800000"/>
            <a:headEnd/>
            <a:tailEnd/>
          </a:ln>
        </p:spPr>
      </p:pic>
    </p:spTree>
    <p:extLst>
      <p:ext uri="{BB962C8B-B14F-4D97-AF65-F5344CB8AC3E}">
        <p14:creationId xmlns:p14="http://schemas.microsoft.com/office/powerpoint/2010/main" val="3346019801"/>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Operating System Basics (3 of 13)</a:t>
            </a:r>
          </a:p>
        </p:txBody>
      </p:sp>
      <p:sp>
        <p:nvSpPr>
          <p:cNvPr id="5" name="Content Placeholder 4"/>
          <p:cNvSpPr>
            <a:spLocks noGrp="1"/>
          </p:cNvSpPr>
          <p:nvPr>
            <p:ph idx="1"/>
          </p:nvPr>
        </p:nvSpPr>
        <p:spPr/>
        <p:txBody>
          <a:bodyPr>
            <a:noAutofit/>
          </a:bodyPr>
          <a:lstStyle/>
          <a:p>
            <a:pPr marL="342900" indent="-342900">
              <a:buFont typeface="Arial" pitchFamily="34" charset="0"/>
              <a:buChar char="•"/>
            </a:pPr>
            <a:r>
              <a:rPr lang="en-US" dirty="0"/>
              <a:t>Key characteristics of desktop operating systems include the following:</a:t>
            </a:r>
          </a:p>
          <a:p>
            <a:pPr lvl="1" indent="-342900"/>
            <a:r>
              <a:rPr lang="en-US" dirty="0"/>
              <a:t>Accommodate one user at a time, but allow multiple accounts</a:t>
            </a:r>
          </a:p>
          <a:p>
            <a:pPr lvl="1" indent="-342900"/>
            <a:r>
              <a:rPr lang="en-US" dirty="0"/>
              <a:t>Provide local area networking capability</a:t>
            </a:r>
          </a:p>
          <a:p>
            <a:pPr lvl="1" indent="-342900"/>
            <a:r>
              <a:rPr lang="en-US" dirty="0"/>
              <a:t>Include file management tools</a:t>
            </a:r>
          </a:p>
          <a:p>
            <a:pPr lvl="1" indent="-342900"/>
            <a:r>
              <a:rPr lang="en-US" dirty="0"/>
              <a:t>Run more than one application at a time</a:t>
            </a:r>
          </a:p>
          <a:p>
            <a:pPr lvl="1" indent="-342900"/>
            <a:r>
              <a:rPr lang="en-US" dirty="0"/>
              <a:t>Offer a graphical user interface designed for keyboard and mouse input</a:t>
            </a:r>
          </a:p>
        </p:txBody>
      </p:sp>
    </p:spTree>
    <p:extLst>
      <p:ext uri="{BB962C8B-B14F-4D97-AF65-F5344CB8AC3E}">
        <p14:creationId xmlns:p14="http://schemas.microsoft.com/office/powerpoint/2010/main" val="1432396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45427"/>
            <a:ext cx="8032638" cy="861574"/>
          </a:xfrm>
        </p:spPr>
        <p:txBody>
          <a:bodyPr/>
          <a:lstStyle/>
          <a:p>
            <a:r>
              <a:rPr lang="en-US" dirty="0"/>
              <a:t>Operating System Basics (4 of 13)</a:t>
            </a:r>
          </a:p>
        </p:txBody>
      </p:sp>
      <p:sp>
        <p:nvSpPr>
          <p:cNvPr id="5" name="Content Placeholder 4"/>
          <p:cNvSpPr>
            <a:spLocks noGrp="1"/>
          </p:cNvSpPr>
          <p:nvPr>
            <p:ph type="body" sz="half" idx="2"/>
          </p:nvPr>
        </p:nvSpPr>
        <p:spPr>
          <a:xfrm>
            <a:off x="231494" y="1273215"/>
            <a:ext cx="8681012" cy="2673752"/>
          </a:xfrm>
        </p:spPr>
        <p:txBody>
          <a:bodyPr>
            <a:noAutofit/>
          </a:bodyPr>
          <a:lstStyle/>
          <a:p>
            <a:pPr marL="457200" indent="-457200">
              <a:buFont typeface="Arial" pitchFamily="34" charset="0"/>
              <a:buChar char="•"/>
            </a:pPr>
            <a:r>
              <a:rPr lang="en-US" sz="2600" dirty="0"/>
              <a:t>Operating systems such as iOS and Android are classified as </a:t>
            </a:r>
            <a:r>
              <a:rPr lang="en-US" sz="2600" b="1" dirty="0"/>
              <a:t>mobile operating systems </a:t>
            </a:r>
            <a:r>
              <a:rPr lang="en-US" sz="2600" dirty="0"/>
              <a:t>because they are designed for use on smartphones, tablet computers, and ebook readers.</a:t>
            </a:r>
          </a:p>
          <a:p>
            <a:pPr marL="457200" indent="-457200">
              <a:buFont typeface="Arial" pitchFamily="34" charset="0"/>
              <a:buChar char="•"/>
            </a:pPr>
            <a:r>
              <a:rPr lang="en-US" sz="2600" dirty="0"/>
              <a:t>Key characteristics of mobile operating systems include the following:</a:t>
            </a:r>
          </a:p>
        </p:txBody>
      </p:sp>
      <p:pic>
        <p:nvPicPr>
          <p:cNvPr id="6" name="Picture 5" descr="An illustration with three sections depicts the operating system categories. Section one represented by a desktop and laptop is labeled “Desktop operating systems” and the associated text reads “A desktop operating system is designed for a desktop or laptop computer. The computer you use at home, at school, or at work is most likely configured with a desktop operating system, such as Microsoft Windows, macOS, or Chrome OS. Key characteristics of desktop operating systems include the following:&#10;• Accommodate one user at a time, but allow multiple accounts &#10;• Provide local area networking capability&#10;• Include file management tools&#10;• Run more than one application at a time&#10;• Offer a graphical user interface designed for keyboard and mouse input”&#10;Section two represented by a smartphone and tablet is labeled “Mobile operating systems” and the associated text reads “Operating systems such as iOS and Android are classified as mobile operating systems because they are designed for use on smartphones, tablet computers, and ebook readers. Key characteristics of mobile operating systems include the following:&#10;• Accommodate one user at a time&#10;• Provide connectivity to wireless local area networks&#10;• Offer a graphical user interface designed for touchscreen input&#10;• Include integrated cellular communications” &#10;Section three represented by a Server is labeled “Server operating systems” and the associated text reads “Computers that are deployed as Web servers, or as servers for files, applications, databases, or email, generally use a server operating system designed for distributed networks accessed by many simultaneous users. Linux, UNIX, Windows Server, and macOS Server are examples of popular server operating systems with the following characteristics:&#10;• Accommodate multiple simultaneous users&#10;• Include sophisticated network management and security tools&#10;• Provide a utilitarian user interface.” "/>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205" t="11430" r="15242"/>
          <a:stretch/>
        </p:blipFill>
        <p:spPr bwMode="auto">
          <a:xfrm>
            <a:off x="2592697" y="3862898"/>
            <a:ext cx="3857004" cy="2053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3659253"/>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Operating System Basics (5 of 13)</a:t>
            </a:r>
          </a:p>
        </p:txBody>
      </p:sp>
      <p:sp>
        <p:nvSpPr>
          <p:cNvPr id="5" name="Content Placeholder 4"/>
          <p:cNvSpPr>
            <a:spLocks noGrp="1"/>
          </p:cNvSpPr>
          <p:nvPr>
            <p:ph idx="1"/>
          </p:nvPr>
        </p:nvSpPr>
        <p:spPr/>
        <p:txBody>
          <a:bodyPr>
            <a:normAutofit/>
          </a:bodyPr>
          <a:lstStyle/>
          <a:p>
            <a:pPr marL="914400" lvl="1" indent="-457200"/>
            <a:r>
              <a:rPr lang="en-US" dirty="0"/>
              <a:t>Accommodate one user at a time</a:t>
            </a:r>
          </a:p>
          <a:p>
            <a:pPr marL="914400" lvl="1" indent="-457200"/>
            <a:r>
              <a:rPr lang="en-US" dirty="0"/>
              <a:t>Provide connectivity to wireless local area networks</a:t>
            </a:r>
          </a:p>
          <a:p>
            <a:pPr marL="914400" lvl="1" indent="-457200"/>
            <a:r>
              <a:rPr lang="en-US" dirty="0"/>
              <a:t>Offer a graphical user interface designed for touchscreen input</a:t>
            </a:r>
          </a:p>
          <a:p>
            <a:pPr marL="914400" lvl="1" indent="-457200"/>
            <a:r>
              <a:rPr lang="en-US" dirty="0"/>
              <a:t>Include integrated cellular communications</a:t>
            </a:r>
          </a:p>
        </p:txBody>
      </p:sp>
    </p:spTree>
    <p:extLst>
      <p:ext uri="{BB962C8B-B14F-4D97-AF65-F5344CB8AC3E}">
        <p14:creationId xmlns:p14="http://schemas.microsoft.com/office/powerpoint/2010/main" val="3477281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19169" y="129027"/>
            <a:ext cx="8032638" cy="823474"/>
          </a:xfrm>
        </p:spPr>
        <p:txBody>
          <a:bodyPr/>
          <a:lstStyle/>
          <a:p>
            <a:r>
              <a:rPr lang="en-US" dirty="0"/>
              <a:t>Operating System Basics (6 of 13)</a:t>
            </a:r>
          </a:p>
        </p:txBody>
      </p:sp>
      <p:sp>
        <p:nvSpPr>
          <p:cNvPr id="7" name="Content Placeholder 6"/>
          <p:cNvSpPr>
            <a:spLocks noGrp="1"/>
          </p:cNvSpPr>
          <p:nvPr>
            <p:ph type="body" sz="half" idx="2"/>
          </p:nvPr>
        </p:nvSpPr>
        <p:spPr>
          <a:xfrm>
            <a:off x="333541" y="1040911"/>
            <a:ext cx="8625264" cy="3419877"/>
          </a:xfrm>
        </p:spPr>
        <p:txBody>
          <a:bodyPr>
            <a:noAutofit/>
          </a:bodyPr>
          <a:lstStyle/>
          <a:p>
            <a:pPr marL="457200" indent="-457200">
              <a:buFont typeface="Arial" pitchFamily="34" charset="0"/>
              <a:buChar char="•"/>
            </a:pPr>
            <a:r>
              <a:rPr lang="en-US" sz="2600" dirty="0"/>
              <a:t>Computers that are deployed as Web servers, or as servers for files, applications, databases, or email, generally use a </a:t>
            </a:r>
            <a:r>
              <a:rPr lang="en-US" sz="2600" b="1" dirty="0"/>
              <a:t>server operating system </a:t>
            </a:r>
            <a:r>
              <a:rPr lang="en-US" sz="2600" dirty="0"/>
              <a:t>designed for distributed networks accessed by many simultaneous users.</a:t>
            </a:r>
            <a:endParaRPr lang="en-US" sz="2600" b="1" dirty="0"/>
          </a:p>
          <a:p>
            <a:pPr marL="457200" indent="-457200">
              <a:buFont typeface="Arial" pitchFamily="34" charset="0"/>
              <a:buChar char="•"/>
            </a:pPr>
            <a:r>
              <a:rPr lang="en-US" sz="2600" dirty="0"/>
              <a:t>Linux, UNIX, Windows Server, and macOS Server are examples of popular server operating systems with the following characteristics:</a:t>
            </a:r>
          </a:p>
        </p:txBody>
      </p:sp>
      <p:pic>
        <p:nvPicPr>
          <p:cNvPr id="8" name="Picture 7" descr="An illustration with three sections depicts the operating system categories. Section one represented by a desktop and laptop is labeled “Desktop operating systems” and the associated text reads “A desktop operating system is designed for a desktop or laptop computer. The computer you use at home, at school, or at work is most likely configured with a desktop operating system, such as Microsoft Windows, macOS, or Chrome OS. Key characteristics of desktop operating systems include the following:&#10;• Accommodate one user at a time, but allow multiple accounts &#10;• Provide local area networking capability&#10;• Include file management tools&#10;• Run more than one application at a time&#10;• Offer a graphical user interface designed for keyboard and mouse input”&#10;Section two represented by a smartphone and tablet is labeled “Mobile operating systems” and the associated text reads “Operating systems such as iOS and Android are classified as mobile operating systems because they are designed for use on smartphones, tablet computers, and ebook readers. Key characteristics of mobile operating systems include the following:&#10;• Accommodate one user at a time&#10;• Provide connectivity to wireless local area networks&#10;• Offer a graphical user interface designed for touchscreen input&#10;• Include integrated cellular communications” &#10;Section three represented by a Server is labeled “Server operating systems” and the associated text reads “Computers that are deployed as Web servers, or as servers for files, applications, databases, or email, generally use a server operating system designed for distributed networks accessed by many simultaneous users. Linux, UNIX, Windows Server, and macOS Server are examples of popular server operating systems with the following characteristics:&#10;• Accommodate multiple simultaneous users&#10;• Include sophisticated network management and security tools&#10;• Provide a utilitarian user interface.”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3388" y="4414488"/>
            <a:ext cx="1839475" cy="1762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2246861"/>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709"/>
            <a:ext cx="8229600" cy="1039091"/>
          </a:xfrm>
        </p:spPr>
        <p:txBody>
          <a:bodyPr/>
          <a:lstStyle/>
          <a:p>
            <a:r>
              <a:rPr lang="en-US" dirty="0"/>
              <a:t>Operating System Basics (7 of 13)</a:t>
            </a:r>
          </a:p>
        </p:txBody>
      </p:sp>
      <p:sp>
        <p:nvSpPr>
          <p:cNvPr id="5" name="Content Placeholder 4"/>
          <p:cNvSpPr>
            <a:spLocks noGrp="1"/>
          </p:cNvSpPr>
          <p:nvPr>
            <p:ph idx="1"/>
          </p:nvPr>
        </p:nvSpPr>
        <p:spPr/>
        <p:txBody>
          <a:bodyPr>
            <a:normAutofit/>
          </a:bodyPr>
          <a:lstStyle/>
          <a:p>
            <a:pPr lvl="1"/>
            <a:r>
              <a:rPr lang="en-US" dirty="0"/>
              <a:t>Accommodate multiple simultaneous users</a:t>
            </a:r>
          </a:p>
          <a:p>
            <a:pPr lvl="1"/>
            <a:r>
              <a:rPr lang="en-US" dirty="0"/>
              <a:t>Include sophisticated network management and security tools</a:t>
            </a:r>
          </a:p>
          <a:p>
            <a:pPr lvl="1"/>
            <a:r>
              <a:rPr lang="en-US" dirty="0"/>
              <a:t>Provide a utilitarian user interface</a:t>
            </a:r>
          </a:p>
        </p:txBody>
      </p:sp>
    </p:spTree>
    <p:extLst>
      <p:ext uri="{BB962C8B-B14F-4D97-AF65-F5344CB8AC3E}">
        <p14:creationId xmlns:p14="http://schemas.microsoft.com/office/powerpoint/2010/main" val="224355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Operating System Basics (8 of 13)</a:t>
            </a:r>
          </a:p>
        </p:txBody>
      </p:sp>
      <p:sp>
        <p:nvSpPr>
          <p:cNvPr id="3" name="Content Placeholder 2"/>
          <p:cNvSpPr>
            <a:spLocks noGrp="1"/>
          </p:cNvSpPr>
          <p:nvPr>
            <p:ph idx="1"/>
          </p:nvPr>
        </p:nvSpPr>
        <p:spPr/>
        <p:txBody>
          <a:bodyPr/>
          <a:lstStyle/>
          <a:p>
            <a:r>
              <a:rPr lang="en-US" dirty="0"/>
              <a:t>During the boot process, the OS kernel is loaded into RAM. A </a:t>
            </a:r>
            <a:r>
              <a:rPr lang="en-US" b="1" dirty="0"/>
              <a:t>kernel</a:t>
            </a:r>
            <a:r>
              <a:rPr lang="en-US" dirty="0"/>
              <a:t> provides essential operating system services, such as memory management and file access</a:t>
            </a:r>
          </a:p>
          <a:p>
            <a:r>
              <a:rPr lang="en-US" dirty="0"/>
              <a:t>In the context of digital devices, the term </a:t>
            </a:r>
            <a:r>
              <a:rPr lang="en-US" b="1" dirty="0"/>
              <a:t>resource</a:t>
            </a:r>
            <a:r>
              <a:rPr lang="en-US" dirty="0"/>
              <a:t> refers to any component that is required to perform work</a:t>
            </a:r>
          </a:p>
        </p:txBody>
      </p:sp>
    </p:spTree>
    <p:extLst>
      <p:ext uri="{BB962C8B-B14F-4D97-AF65-F5344CB8AC3E}">
        <p14:creationId xmlns:p14="http://schemas.microsoft.com/office/powerpoint/2010/main" val="510213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A: Objectives (1 of 2)</a:t>
            </a:r>
          </a:p>
        </p:txBody>
      </p:sp>
      <p:sp>
        <p:nvSpPr>
          <p:cNvPr id="5" name="Content Placeholder 4"/>
          <p:cNvSpPr>
            <a:spLocks noGrp="1"/>
          </p:cNvSpPr>
          <p:nvPr>
            <p:ph idx="1"/>
          </p:nvPr>
        </p:nvSpPr>
        <p:spPr/>
        <p:txBody>
          <a:bodyPr>
            <a:noAutofit/>
          </a:bodyPr>
          <a:lstStyle/>
          <a:p>
            <a:r>
              <a:rPr lang="en-US" dirty="0"/>
              <a:t>Draw a hierarchical diagram that illustrates the three main categories of software and their subcategories</a:t>
            </a:r>
          </a:p>
          <a:p>
            <a:r>
              <a:rPr lang="en-US" dirty="0"/>
              <a:t>State four best practices for obtaining software</a:t>
            </a:r>
          </a:p>
          <a:p>
            <a:r>
              <a:rPr lang="en-US" dirty="0"/>
              <a:t>Distinguish between software updates and upgrades</a:t>
            </a:r>
          </a:p>
          <a:p>
            <a:r>
              <a:rPr lang="en-US" dirty="0"/>
              <a:t>List four pricing models commonly used in the software industry</a:t>
            </a:r>
          </a:p>
          <a:p>
            <a:r>
              <a:rPr lang="en-US" dirty="0"/>
              <a:t>Explain why most software is licensed</a:t>
            </a:r>
          </a:p>
          <a:p>
            <a:r>
              <a:rPr lang="en-US" dirty="0"/>
              <a:t>Describe the difference between proprietary software and public domain software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92526"/>
            <a:ext cx="8026263" cy="802085"/>
          </a:xfrm>
        </p:spPr>
        <p:txBody>
          <a:bodyPr/>
          <a:lstStyle/>
          <a:p>
            <a:r>
              <a:rPr lang="en-US" dirty="0"/>
              <a:t>Operating System Basics (9 of 13)</a:t>
            </a:r>
          </a:p>
        </p:txBody>
      </p:sp>
      <p:pic>
        <p:nvPicPr>
          <p:cNvPr id="6" name="Picture 5" descr="An illustration depicts the list of operating system resource management tasks each represented with an image. An illustration of square that reads “CPU” is associated with text that reads “Manage processor resources to handle simultaneous input, output, and processing tasks” An illustration of a rectangular bar with pins is associated with text that reads “Manage memory by allocating space for all the programs and data that are in use during a computing session” An illustration of a circular disc is associated with text that reads “Keep track of storage resources so that files and programs can be found and manipulated” An illustration of a printer is associated with text that reads “Ensure that input and output proceed in an orderly manner by communicating with peripheral devices. “An illustration of a mouse is associated with text that reads “Establish basic elements of the user interface such as the appearance of the desktop, menus, and toolbars.”"/>
          <p:cNvPicPr>
            <a:picLocks noGrp="1" noChangeAspect="1" noChangeArrowheads="1"/>
          </p:cNvPicPr>
          <p:nvPr/>
        </p:nvPicPr>
        <p:blipFill>
          <a:blip r:embed="rId2" cstate="print"/>
          <a:srcRect/>
          <a:stretch>
            <a:fillRect/>
          </a:stretch>
        </p:blipFill>
        <p:spPr bwMode="auto">
          <a:xfrm>
            <a:off x="598569" y="1555543"/>
            <a:ext cx="7946863" cy="4381914"/>
          </a:xfrm>
          <a:prstGeom prst="rect">
            <a:avLst/>
          </a:prstGeom>
          <a:noFill/>
          <a:ln w="9525">
            <a:noFill/>
            <a:miter lim="800000"/>
            <a:headEnd/>
            <a:tailEnd/>
          </a:ln>
        </p:spPr>
      </p:pic>
    </p:spTree>
    <p:extLst>
      <p:ext uri="{BB962C8B-B14F-4D97-AF65-F5344CB8AC3E}">
        <p14:creationId xmlns:p14="http://schemas.microsoft.com/office/powerpoint/2010/main" val="1471651267"/>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90927"/>
            <a:ext cx="8032638" cy="848874"/>
          </a:xfrm>
        </p:spPr>
        <p:txBody>
          <a:bodyPr/>
          <a:lstStyle/>
          <a:p>
            <a:r>
              <a:rPr lang="en-US" dirty="0"/>
              <a:t>Operating System Basics (10 of 13)</a:t>
            </a:r>
          </a:p>
        </p:txBody>
      </p:sp>
      <p:sp>
        <p:nvSpPr>
          <p:cNvPr id="3" name="Content Placeholder 2"/>
          <p:cNvSpPr>
            <a:spLocks noGrp="1"/>
          </p:cNvSpPr>
          <p:nvPr>
            <p:ph type="body" sz="half" idx="2"/>
          </p:nvPr>
        </p:nvSpPr>
        <p:spPr>
          <a:xfrm>
            <a:off x="277869" y="1003968"/>
            <a:ext cx="8662931" cy="2146300"/>
          </a:xfrm>
        </p:spPr>
        <p:txBody>
          <a:bodyPr>
            <a:noAutofit/>
          </a:bodyPr>
          <a:lstStyle/>
          <a:p>
            <a:pPr marL="457200" indent="-457200">
              <a:buFont typeface="Arial" pitchFamily="34" charset="0"/>
              <a:buChar char="•"/>
            </a:pPr>
            <a:r>
              <a:rPr lang="en-US" sz="2600" dirty="0"/>
              <a:t>Many activities—called </a:t>
            </a:r>
            <a:r>
              <a:rPr lang="en-US" sz="2600" b="1" dirty="0"/>
              <a:t>processes</a:t>
            </a:r>
            <a:r>
              <a:rPr lang="en-US" sz="2600" dirty="0"/>
              <a:t>—compete for the attention of a device’s microprocessor</a:t>
            </a:r>
          </a:p>
          <a:p>
            <a:pPr marL="457200" indent="-457200">
              <a:buFont typeface="Arial" pitchFamily="34" charset="0"/>
              <a:buChar char="•"/>
            </a:pPr>
            <a:r>
              <a:rPr lang="en-US" sz="2600" dirty="0"/>
              <a:t>To manage all these competing processes, an operating system must ensure that each process receives its share of attention from the microprocessor</a:t>
            </a:r>
          </a:p>
        </p:txBody>
      </p:sp>
      <p:pic>
        <p:nvPicPr>
          <p:cNvPr id="4" name="Picture 3" descr="A screenshot of the task manager window displaying the list of active processes. For each process, name and status along with details of usage of CPU, Memory, Disk, and Network are given. One of the entries is indicated with the status that reads “Not responding.” The supporting text pointing the status reads “A process is active unless “Not responding” appears in the Status column.” The supporting text pointing the columns indicating the usage of CPU, memory, disk, and network reads “The resources used by each process are shown in these colum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1516" y="3368842"/>
            <a:ext cx="4351295" cy="2730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8269339"/>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Operating System Basics (11 of 13)</a:t>
            </a:r>
          </a:p>
        </p:txBody>
      </p:sp>
      <p:sp>
        <p:nvSpPr>
          <p:cNvPr id="5" name="Content Placeholder 4"/>
          <p:cNvSpPr>
            <a:spLocks noGrp="1"/>
          </p:cNvSpPr>
          <p:nvPr>
            <p:ph idx="1"/>
          </p:nvPr>
        </p:nvSpPr>
        <p:spPr/>
        <p:txBody>
          <a:bodyPr/>
          <a:lstStyle/>
          <a:p>
            <a:pPr>
              <a:spcBef>
                <a:spcPts val="600"/>
              </a:spcBef>
            </a:pPr>
            <a:r>
              <a:rPr lang="en-US" dirty="0"/>
              <a:t>Depending on the capabilities of the operating system and computer hardware, processes can be managed by multitasking, multithreading, and multiprocessing</a:t>
            </a:r>
          </a:p>
          <a:p>
            <a:pPr lvl="1">
              <a:spcBef>
                <a:spcPts val="600"/>
              </a:spcBef>
            </a:pPr>
            <a:r>
              <a:rPr lang="en-US" b="1" dirty="0"/>
              <a:t>Multitasking</a:t>
            </a:r>
            <a:r>
              <a:rPr lang="en-US" dirty="0"/>
              <a:t> – provides process and memory management services that allow two or more tasks, jobs, or programs to run simultaneously</a:t>
            </a:r>
          </a:p>
          <a:p>
            <a:pPr lvl="1">
              <a:spcBef>
                <a:spcPts val="600"/>
              </a:spcBef>
            </a:pPr>
            <a:r>
              <a:rPr lang="en-US" b="1" dirty="0"/>
              <a:t>Multithreading</a:t>
            </a:r>
            <a:r>
              <a:rPr lang="en-US" dirty="0"/>
              <a:t> – allows multiple commands, or threads to run simultaneously</a:t>
            </a:r>
          </a:p>
          <a:p>
            <a:pPr lvl="1">
              <a:spcBef>
                <a:spcPts val="600"/>
              </a:spcBef>
            </a:pPr>
            <a:r>
              <a:rPr lang="en-US" b="1" dirty="0"/>
              <a:t>Multiprocessing</a:t>
            </a:r>
            <a:r>
              <a:rPr lang="en-US" dirty="0"/>
              <a:t> – a capability that supports a division of labor among all the processing units</a:t>
            </a:r>
          </a:p>
        </p:txBody>
      </p:sp>
    </p:spTree>
    <p:extLst>
      <p:ext uri="{BB962C8B-B14F-4D97-AF65-F5344CB8AC3E}">
        <p14:creationId xmlns:p14="http://schemas.microsoft.com/office/powerpoint/2010/main" val="1892572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78227"/>
            <a:ext cx="8032638" cy="747274"/>
          </a:xfrm>
        </p:spPr>
        <p:txBody>
          <a:bodyPr/>
          <a:lstStyle/>
          <a:p>
            <a:r>
              <a:rPr lang="en-US" dirty="0"/>
              <a:t>Operating System Basics (12 of 13)</a:t>
            </a:r>
          </a:p>
        </p:txBody>
      </p:sp>
      <p:sp>
        <p:nvSpPr>
          <p:cNvPr id="5" name="Content Placeholder 4"/>
          <p:cNvSpPr>
            <a:spLocks noGrp="1"/>
          </p:cNvSpPr>
          <p:nvPr>
            <p:ph type="body" sz="half" idx="2"/>
          </p:nvPr>
        </p:nvSpPr>
        <p:spPr>
          <a:xfrm>
            <a:off x="328669" y="1037225"/>
            <a:ext cx="8662931" cy="2933700"/>
          </a:xfrm>
        </p:spPr>
        <p:txBody>
          <a:bodyPr>
            <a:noAutofit/>
          </a:bodyPr>
          <a:lstStyle/>
          <a:p>
            <a:pPr marL="457200" indent="-457200">
              <a:buFont typeface="Arial" pitchFamily="34" charset="0"/>
              <a:buChar char="•"/>
            </a:pPr>
            <a:r>
              <a:rPr lang="en-US" sz="2600" dirty="0"/>
              <a:t>When you want to run more than one application at a time, the OS has to allocate specific areas of memory for each. Sometimes application requests memory but never releases it—a condition called a </a:t>
            </a:r>
            <a:r>
              <a:rPr lang="en-US" sz="2600" b="1" dirty="0"/>
              <a:t>memory leak</a:t>
            </a:r>
          </a:p>
          <a:p>
            <a:pPr marL="457200" indent="-457200">
              <a:buFont typeface="Arial" pitchFamily="34" charset="0"/>
              <a:buChar char="•"/>
            </a:pPr>
            <a:r>
              <a:rPr lang="en-US" sz="2600" dirty="0"/>
              <a:t>Memory “leaks” away into this application’s reserved area, eventually preventing other applications from accessing enough memory to function properly</a:t>
            </a:r>
          </a:p>
        </p:txBody>
      </p:sp>
      <p:pic>
        <p:nvPicPr>
          <p:cNvPr id="6" name="Picture 5" descr="An illustration depicts the memory leak affecting a program. A large irregular shaped figure is labeled “Graphics Software.” In the background of the illustration are other processes labeled “Word Processor,” “Calendar,” “Browser,” and “Operating System.” "/>
          <p:cNvPicPr>
            <a:picLocks noChangeAspect="1"/>
          </p:cNvPicPr>
          <p:nvPr/>
        </p:nvPicPr>
        <p:blipFill>
          <a:blip r:embed="rId2" cstate="print"/>
          <a:stretch>
            <a:fillRect/>
          </a:stretch>
        </p:blipFill>
        <p:spPr>
          <a:xfrm>
            <a:off x="3000240" y="4072642"/>
            <a:ext cx="2559321" cy="2007468"/>
          </a:xfrm>
          <a:prstGeom prst="rect">
            <a:avLst/>
          </a:prstGeom>
        </p:spPr>
      </p:pic>
    </p:spTree>
    <p:extLst>
      <p:ext uri="{BB962C8B-B14F-4D97-AF65-F5344CB8AC3E}">
        <p14:creationId xmlns:p14="http://schemas.microsoft.com/office/powerpoint/2010/main" val="2078289251"/>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78226"/>
            <a:ext cx="8032638" cy="1004011"/>
          </a:xfrm>
        </p:spPr>
        <p:txBody>
          <a:bodyPr/>
          <a:lstStyle/>
          <a:p>
            <a:r>
              <a:rPr lang="en-US" dirty="0"/>
              <a:t>Operating System Basics (13 of 13)</a:t>
            </a:r>
          </a:p>
        </p:txBody>
      </p:sp>
      <p:sp>
        <p:nvSpPr>
          <p:cNvPr id="3" name="Content Placeholder 2"/>
          <p:cNvSpPr>
            <a:spLocks noGrp="1"/>
          </p:cNvSpPr>
          <p:nvPr>
            <p:ph type="body" sz="half" idx="2"/>
          </p:nvPr>
        </p:nvSpPr>
        <p:spPr>
          <a:xfrm>
            <a:off x="417569" y="1524000"/>
            <a:ext cx="3773431" cy="3505200"/>
          </a:xfrm>
        </p:spPr>
        <p:txBody>
          <a:bodyPr>
            <a:noAutofit/>
          </a:bodyPr>
          <a:lstStyle/>
          <a:p>
            <a:pPr marL="457200" indent="-457200">
              <a:buFont typeface="Arial" pitchFamily="34" charset="0"/>
              <a:buChar char="•"/>
            </a:pPr>
            <a:r>
              <a:rPr lang="en-US" sz="2600" dirty="0"/>
              <a:t>An OS ensures that input and output proceed in an orderly manner, using </a:t>
            </a:r>
            <a:r>
              <a:rPr lang="en-US" sz="2600" b="1" dirty="0"/>
              <a:t>buffers</a:t>
            </a:r>
            <a:r>
              <a:rPr lang="en-US" sz="2600" dirty="0"/>
              <a:t> to collect and hold data while the device is busy with other tasks</a:t>
            </a:r>
          </a:p>
        </p:txBody>
      </p:sp>
      <p:pic>
        <p:nvPicPr>
          <p:cNvPr id="4" name="Picture 3" descr="An illustration depicts the steps in the working of the buffer. Step one with text that reads “1. Data flows quickly from a device, such as a keyboard, to another device or to an application, such as a word processor” is represented by the illustration of an individual entering data using the keyboard. The word “dog” is being directed to the buffer. The supporting text associated with the buffer representing step 2 reads “2. A buffer holds data temporarily until the destination device is ready to accept it.” The word “Brown” is directed from the buffer to the destination device represented by a monitor. The supporting text associated with the destination device representing the third step reads “3. Data is released from the buffer only as fast as it can be accepted by the destination device.” "/>
          <p:cNvPicPr>
            <a:picLocks noChangeAspect="1"/>
          </p:cNvPicPr>
          <p:nvPr/>
        </p:nvPicPr>
        <p:blipFill rotWithShape="1">
          <a:blip r:embed="rId2" cstate="print"/>
          <a:srcRect b="3153"/>
          <a:stretch/>
        </p:blipFill>
        <p:spPr>
          <a:xfrm>
            <a:off x="4863910" y="1096972"/>
            <a:ext cx="3886581" cy="4994257"/>
          </a:xfrm>
          <a:prstGeom prst="rect">
            <a:avLst/>
          </a:prstGeom>
        </p:spPr>
      </p:pic>
    </p:spTree>
    <p:extLst>
      <p:ext uri="{BB962C8B-B14F-4D97-AF65-F5344CB8AC3E}">
        <p14:creationId xmlns:p14="http://schemas.microsoft.com/office/powerpoint/2010/main" val="3909128365"/>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Windows (1 of 7)</a:t>
            </a:r>
          </a:p>
        </p:txBody>
      </p:sp>
      <p:sp>
        <p:nvSpPr>
          <p:cNvPr id="5" name="Content Placeholder 4"/>
          <p:cNvSpPr>
            <a:spLocks noGrp="1"/>
          </p:cNvSpPr>
          <p:nvPr>
            <p:ph idx="1"/>
          </p:nvPr>
        </p:nvSpPr>
        <p:spPr/>
        <p:txBody>
          <a:bodyPr>
            <a:normAutofit/>
          </a:bodyPr>
          <a:lstStyle/>
          <a:p>
            <a:r>
              <a:rPr lang="en-US" b="1" dirty="0"/>
              <a:t>Microsoft Windows</a:t>
            </a:r>
            <a:r>
              <a:rPr lang="en-US" dirty="0"/>
              <a:t> is installed on more than 80% of the world’s personal computers</a:t>
            </a:r>
          </a:p>
          <a:p>
            <a:r>
              <a:rPr lang="en-US" dirty="0"/>
              <a:t>The Windows OS got its name from the rectangular work areas displayed on its screen-based desktop</a:t>
            </a:r>
          </a:p>
          <a:p>
            <a:r>
              <a:rPr lang="en-US" dirty="0"/>
              <a:t>Windows evolved from a Microsoft OS called </a:t>
            </a:r>
            <a:r>
              <a:rPr lang="en-US" b="1" dirty="0"/>
              <a:t>DOS</a:t>
            </a:r>
            <a:r>
              <a:rPr lang="en-US" dirty="0"/>
              <a:t> (Disk Operating System) that was designed to run on early PCs with Intel or Intel-compatible microprocessors</a:t>
            </a:r>
          </a:p>
          <a:p>
            <a:r>
              <a:rPr lang="en-US" dirty="0"/>
              <a:t>The most recent versions of Windows are Windows 7, Windows 8, and Windows 10</a:t>
            </a:r>
          </a:p>
        </p:txBody>
      </p:sp>
    </p:spTree>
    <p:extLst>
      <p:ext uri="{BB962C8B-B14F-4D97-AF65-F5344CB8AC3E}">
        <p14:creationId xmlns:p14="http://schemas.microsoft.com/office/powerpoint/2010/main" val="395091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9" y="116327"/>
            <a:ext cx="8032638" cy="772674"/>
          </a:xfrm>
        </p:spPr>
        <p:txBody>
          <a:bodyPr/>
          <a:lstStyle/>
          <a:p>
            <a:r>
              <a:rPr lang="en-US" dirty="0"/>
              <a:t>Microsoft Windows (2 of 7)</a:t>
            </a:r>
          </a:p>
        </p:txBody>
      </p:sp>
      <p:sp>
        <p:nvSpPr>
          <p:cNvPr id="4" name="Content Placeholder 3"/>
          <p:cNvSpPr>
            <a:spLocks noGrp="1"/>
          </p:cNvSpPr>
          <p:nvPr>
            <p:ph type="body" sz="half" idx="2"/>
          </p:nvPr>
        </p:nvSpPr>
        <p:spPr>
          <a:xfrm>
            <a:off x="205469" y="4097438"/>
            <a:ext cx="8614440" cy="2025576"/>
          </a:xfrm>
        </p:spPr>
        <p:txBody>
          <a:bodyPr>
            <a:noAutofit/>
          </a:bodyPr>
          <a:lstStyle/>
          <a:p>
            <a:pPr marL="342900" indent="-342900">
              <a:buFont typeface="Arial" pitchFamily="34" charset="0"/>
              <a:buChar char="•"/>
            </a:pPr>
            <a:r>
              <a:rPr lang="en-US" sz="2600" dirty="0"/>
              <a:t>Desktop </a:t>
            </a:r>
            <a:r>
              <a:rPr lang="en-US" sz="2600" b="1" dirty="0"/>
              <a:t>icons </a:t>
            </a:r>
            <a:r>
              <a:rPr lang="en-US" sz="2600" dirty="0"/>
              <a:t>represent programs, folders, and data files</a:t>
            </a:r>
          </a:p>
          <a:p>
            <a:pPr marL="342900" indent="-342900">
              <a:buFont typeface="Arial" pitchFamily="34" charset="0"/>
              <a:buChar char="•"/>
            </a:pPr>
            <a:r>
              <a:rPr lang="en-US" sz="2600" b="1" dirty="0"/>
              <a:t>Tiles </a:t>
            </a:r>
            <a:r>
              <a:rPr lang="en-US" sz="2600" dirty="0"/>
              <a:t>provide quick access to apps.</a:t>
            </a:r>
          </a:p>
          <a:p>
            <a:pPr marL="342900" indent="-342900">
              <a:buFont typeface="Arial" pitchFamily="34" charset="0"/>
              <a:buChar char="•"/>
            </a:pPr>
            <a:r>
              <a:rPr lang="en-US" sz="2600" dirty="0"/>
              <a:t>An </a:t>
            </a:r>
            <a:r>
              <a:rPr lang="en-US" sz="2600" b="1" dirty="0"/>
              <a:t>application window </a:t>
            </a:r>
            <a:r>
              <a:rPr lang="en-US" sz="2600" dirty="0"/>
              <a:t>displays a program</a:t>
            </a:r>
          </a:p>
        </p:txBody>
      </p:sp>
      <p:pic>
        <p:nvPicPr>
          <p:cNvPr id="5" name="Picture 4" descr="An illustration depicts the different elements of Windows Desktop. Multiple icons, Word document window, calculator window and a menu bar are shown on the desktop. The supporting text pointing the icons on the desktop reads “Desktop icons represent programs, folders, and data files.” The supporting text pointing the tiles in the menu reads “Tiles provide quick access to apps.” The supporting text pointing the Word document window reads “An application window displays a program. “The supporting text pointing the Calculator window reads “Another application window displays a calculator.” The supporting text pointing the button at the bottom left corner reads “The Windows Start button opens the Start menu. “The supporting text pointing the menu reads “The Start menu provides access to frequently used applications and utilities.” The supporting text pointing the taskbar reads “The desktop taskbar contains the Start button, pinned icons, and the notification area.” The supporting text pointing the icons in the taskbar reads “Application icons are “pinned” to the taskbar.” The supporting text pointing the bottom right corner of the taskbar with icons reads “The notification area displays status ic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33810" y="1105063"/>
            <a:ext cx="2868777" cy="2895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3823176"/>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Windows (3 of 7)</a:t>
            </a:r>
          </a:p>
        </p:txBody>
      </p:sp>
      <p:sp>
        <p:nvSpPr>
          <p:cNvPr id="5" name="Content Placeholder 4"/>
          <p:cNvSpPr>
            <a:spLocks noGrp="1"/>
          </p:cNvSpPr>
          <p:nvPr>
            <p:ph idx="1"/>
          </p:nvPr>
        </p:nvSpPr>
        <p:spPr/>
        <p:txBody>
          <a:bodyPr>
            <a:normAutofit/>
          </a:bodyPr>
          <a:lstStyle/>
          <a:p>
            <a:r>
              <a:rPr lang="en-US" dirty="0"/>
              <a:t>Another application window displays a calculator</a:t>
            </a:r>
          </a:p>
          <a:p>
            <a:r>
              <a:rPr lang="en-US" dirty="0"/>
              <a:t>The Windows </a:t>
            </a:r>
            <a:r>
              <a:rPr lang="en-US" b="1" dirty="0"/>
              <a:t>Start button </a:t>
            </a:r>
            <a:r>
              <a:rPr lang="en-US" dirty="0"/>
              <a:t>opens the Start menu</a:t>
            </a:r>
          </a:p>
          <a:p>
            <a:r>
              <a:rPr lang="en-US" dirty="0"/>
              <a:t>The </a:t>
            </a:r>
            <a:r>
              <a:rPr lang="en-US" b="1" dirty="0"/>
              <a:t>Start menu </a:t>
            </a:r>
            <a:r>
              <a:rPr lang="en-US" dirty="0"/>
              <a:t>provides access to frequently used applications and utilities</a:t>
            </a:r>
          </a:p>
          <a:p>
            <a:r>
              <a:rPr lang="en-US" dirty="0"/>
              <a:t>Application icons are “pinned” to the taskbar</a:t>
            </a:r>
          </a:p>
          <a:p>
            <a:r>
              <a:rPr lang="en-US" dirty="0"/>
              <a:t>The desktop </a:t>
            </a:r>
            <a:r>
              <a:rPr lang="en-US" b="1" dirty="0"/>
              <a:t>taskbar </a:t>
            </a:r>
            <a:r>
              <a:rPr lang="en-US" dirty="0"/>
              <a:t>contains the Start button, pinned icons, and the notification area</a:t>
            </a:r>
          </a:p>
          <a:p>
            <a:r>
              <a:rPr lang="en-US" dirty="0"/>
              <a:t>The </a:t>
            </a:r>
            <a:r>
              <a:rPr lang="en-US" b="1" dirty="0"/>
              <a:t>notification area </a:t>
            </a:r>
            <a:r>
              <a:rPr lang="en-US" dirty="0"/>
              <a:t>displays status icons</a:t>
            </a:r>
          </a:p>
        </p:txBody>
      </p:sp>
    </p:spTree>
    <p:extLst>
      <p:ext uri="{BB962C8B-B14F-4D97-AF65-F5344CB8AC3E}">
        <p14:creationId xmlns:p14="http://schemas.microsoft.com/office/powerpoint/2010/main" val="26816646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67127"/>
            <a:ext cx="8032638" cy="772674"/>
          </a:xfrm>
        </p:spPr>
        <p:txBody>
          <a:bodyPr/>
          <a:lstStyle/>
          <a:p>
            <a:r>
              <a:rPr lang="en-US" dirty="0"/>
              <a:t>Microsoft Windows (4 of 7)</a:t>
            </a:r>
          </a:p>
        </p:txBody>
      </p:sp>
      <p:pic>
        <p:nvPicPr>
          <p:cNvPr id="12" name="Picture 2" descr="An illustration with three screenshots depicts Windows 7, 8, and 10. The first screenshot depicts the Windows 7 screen with a start menu displayed on the screen at the bottom left corner. The supporting text associated with the screenshot reads “Windows 7 was released in 2009. It features a round Start button that produces a Search box and a Start menu for launching applications and utilities. Desktop icons provide an alternative way to access applications.” &#10;The second screenshot depicts the Windows 8 start menu with icons displayed on the screen as small tiles. The supporting text associated with the screenshot reads “Windows 8 was released in 2012. It has no Start button. Instead, colorful tiles provide access to programs and utilities. A Search box appears when any key is pressed.” &#10;Screenshot three depicts the Windows 10 window with the start menu displayed to the left side of the window and the multiple icons displayed as closely arranged tiles to the right. The supporting text associated with the screenshot reads “Windows 10 was released in 2015 after Microsoft decided to skip Windows 9. The Start button is again a prominent element of the taskbar. The desktop includes a Search box, a list of frequently used applications, and a set of tiles for accessing appli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088" y="1023938"/>
            <a:ext cx="6980237" cy="481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0680277"/>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Windows (5 of 7)</a:t>
            </a:r>
          </a:p>
        </p:txBody>
      </p:sp>
      <p:sp>
        <p:nvSpPr>
          <p:cNvPr id="5" name="Content Placeholder 4"/>
          <p:cNvSpPr>
            <a:spLocks noGrp="1"/>
          </p:cNvSpPr>
          <p:nvPr>
            <p:ph idx="1"/>
          </p:nvPr>
        </p:nvSpPr>
        <p:spPr/>
        <p:txBody>
          <a:bodyPr>
            <a:normAutofit fontScale="85000" lnSpcReduction="20000"/>
          </a:bodyPr>
          <a:lstStyle/>
          <a:p>
            <a:pPr>
              <a:lnSpc>
                <a:spcPct val="120000"/>
              </a:lnSpc>
            </a:pPr>
            <a:r>
              <a:rPr lang="en-US" sz="2800" b="1" dirty="0"/>
              <a:t>Windows 7 </a:t>
            </a:r>
            <a:r>
              <a:rPr lang="en-US" sz="2800" dirty="0"/>
              <a:t>was released in 2009. It features a round Start button that produces a Search box and a Start menu for launching applications and utilities. Desktop icons provide an alternative way to access applications</a:t>
            </a:r>
          </a:p>
          <a:p>
            <a:pPr>
              <a:lnSpc>
                <a:spcPct val="120000"/>
              </a:lnSpc>
            </a:pPr>
            <a:r>
              <a:rPr lang="en-US" sz="2800" b="1" dirty="0"/>
              <a:t>Windows 8 </a:t>
            </a:r>
            <a:r>
              <a:rPr lang="en-US" sz="2800" dirty="0"/>
              <a:t>was released in 2012. It has no Start button. Instead, colorful tiles provide access to programs and utilities. A Search box appears when any key is pressed</a:t>
            </a:r>
          </a:p>
          <a:p>
            <a:pPr>
              <a:lnSpc>
                <a:spcPct val="120000"/>
              </a:lnSpc>
            </a:pPr>
            <a:r>
              <a:rPr lang="en-US" sz="2800" b="1" dirty="0"/>
              <a:t>Windows 10 </a:t>
            </a:r>
            <a:r>
              <a:rPr lang="en-US" sz="2800" dirty="0"/>
              <a:t>was released in 2015 after Microsoft decided to skip Windows 9. The Start button is again a prominent element of the taskbar. The desktop includes a Search box, a list of frequently used applications, and a set of tiles for accessing applications</a:t>
            </a:r>
          </a:p>
        </p:txBody>
      </p:sp>
    </p:spTree>
    <p:extLst>
      <p:ext uri="{BB962C8B-B14F-4D97-AF65-F5344CB8AC3E}">
        <p14:creationId xmlns:p14="http://schemas.microsoft.com/office/powerpoint/2010/main" val="3151127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A: Objectives (2 of 2)	</a:t>
            </a:r>
          </a:p>
        </p:txBody>
      </p:sp>
      <p:sp>
        <p:nvSpPr>
          <p:cNvPr id="5" name="Content Placeholder 4"/>
          <p:cNvSpPr>
            <a:spLocks noGrp="1"/>
          </p:cNvSpPr>
          <p:nvPr>
            <p:ph idx="1"/>
          </p:nvPr>
        </p:nvSpPr>
        <p:spPr/>
        <p:txBody>
          <a:bodyPr>
            <a:noAutofit/>
          </a:bodyPr>
          <a:lstStyle/>
          <a:p>
            <a:r>
              <a:rPr lang="en-US" dirty="0"/>
              <a:t>List and describe three types of commercial software licenses</a:t>
            </a:r>
          </a:p>
          <a:p>
            <a:r>
              <a:rPr lang="en-US" dirty="0"/>
              <a:t>Create a chart comparing freeware, demoware, and shareware</a:t>
            </a:r>
          </a:p>
          <a:p>
            <a:r>
              <a:rPr lang="en-US" dirty="0"/>
              <a:t>Name two popular open source software licenses</a:t>
            </a:r>
          </a:p>
          <a:p>
            <a:r>
              <a:rPr lang="en-US" dirty="0"/>
              <a:t>List four ways to avoid fake mobile apps</a:t>
            </a:r>
          </a:p>
        </p:txBody>
      </p:sp>
    </p:spTree>
    <p:extLst>
      <p:ext uri="{BB962C8B-B14F-4D97-AF65-F5344CB8AC3E}">
        <p14:creationId xmlns:p14="http://schemas.microsoft.com/office/powerpoint/2010/main" val="118025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78226"/>
            <a:ext cx="8032638" cy="1004011"/>
          </a:xfrm>
        </p:spPr>
        <p:txBody>
          <a:bodyPr/>
          <a:lstStyle/>
          <a:p>
            <a:r>
              <a:rPr lang="en-US" dirty="0"/>
              <a:t>Microsoft Windows (6 of 7)</a:t>
            </a:r>
          </a:p>
        </p:txBody>
      </p:sp>
      <p:sp>
        <p:nvSpPr>
          <p:cNvPr id="4" name="Content Placeholder 3"/>
          <p:cNvSpPr>
            <a:spLocks noGrp="1"/>
          </p:cNvSpPr>
          <p:nvPr>
            <p:ph type="body" sz="half" idx="2"/>
          </p:nvPr>
        </p:nvSpPr>
        <p:spPr>
          <a:xfrm>
            <a:off x="416689" y="1104900"/>
            <a:ext cx="8495817" cy="2656872"/>
          </a:xfrm>
        </p:spPr>
        <p:txBody>
          <a:bodyPr>
            <a:noAutofit/>
          </a:bodyPr>
          <a:lstStyle/>
          <a:p>
            <a:pPr marL="457200" indent="-457200">
              <a:buFont typeface="Arial" pitchFamily="34" charset="0"/>
              <a:buChar char="•"/>
            </a:pPr>
            <a:r>
              <a:rPr lang="en-US" sz="2600" dirty="0"/>
              <a:t>Microsoft offers several editions of Windows designed for desktop and laptop computers</a:t>
            </a:r>
          </a:p>
          <a:p>
            <a:pPr marL="457200" indent="-457200">
              <a:buFont typeface="Arial" pitchFamily="34" charset="0"/>
              <a:buChar char="•"/>
            </a:pPr>
            <a:r>
              <a:rPr lang="en-US" sz="2600" dirty="0"/>
              <a:t>All editions of Windows 10 include a Tablet Mode designed to work on tablets and laptops with touchscreens. For smartphones with ARM processors, Microsoft offers Windows 10 Mobile</a:t>
            </a:r>
          </a:p>
        </p:txBody>
      </p:sp>
      <p:pic>
        <p:nvPicPr>
          <p:cNvPr id="5" name="Picture 4" descr="An illustration with three photos depicts the Windows 10 displayed on Smartphones and Tablets. The first photo shows a tablet displaying the Windows 10 Start window. The second photo shows a smartphone displaying the Windows 10 start window. The third photo shows a keyboard with a touch panel. "/>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4"/>
          <a:stretch/>
        </p:blipFill>
        <p:spPr bwMode="auto">
          <a:xfrm>
            <a:off x="2574698" y="3944052"/>
            <a:ext cx="3788501" cy="2248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085708"/>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Windows (7 of 7)</a:t>
            </a:r>
          </a:p>
        </p:txBody>
      </p:sp>
      <p:sp>
        <p:nvSpPr>
          <p:cNvPr id="5" name="Content Placeholder 4"/>
          <p:cNvSpPr>
            <a:spLocks noGrp="1"/>
          </p:cNvSpPr>
          <p:nvPr>
            <p:ph idx="1"/>
          </p:nvPr>
        </p:nvSpPr>
        <p:spPr/>
        <p:txBody>
          <a:bodyPr>
            <a:normAutofit fontScale="92500"/>
          </a:bodyPr>
          <a:lstStyle/>
          <a:p>
            <a:r>
              <a:rPr lang="en-US" sz="2800" dirty="0"/>
              <a:t>The number and variety of programs that run on Windows are unmatched by any other operating system</a:t>
            </a:r>
          </a:p>
          <a:p>
            <a:r>
              <a:rPr lang="en-US" sz="2800" dirty="0"/>
              <a:t>Microsoft’s official site, </a:t>
            </a:r>
            <a:r>
              <a:rPr lang="en-US" sz="2800" i="1" dirty="0"/>
              <a:t>www.microsoft.com</a:t>
            </a:r>
            <a:r>
              <a:rPr lang="en-US" sz="2800" dirty="0"/>
              <a:t>, includes thousands of pages of easily searchable information</a:t>
            </a:r>
          </a:p>
          <a:p>
            <a:r>
              <a:rPr lang="en-US" sz="2800" dirty="0"/>
              <a:t>Windows tends to become unstable with more frequency than other operating systems</a:t>
            </a:r>
          </a:p>
          <a:p>
            <a:r>
              <a:rPr lang="en-US" sz="2800" dirty="0"/>
              <a:t>Of the major desktop operating systems, Windows has the reputation for being the most vulnerable to viruses, worms, and other attacks</a:t>
            </a:r>
          </a:p>
          <a:p>
            <a:r>
              <a:rPr lang="en-US" sz="2800" dirty="0"/>
              <a:t>One reason for Windows’ vulnerability is its huge user base, which makes it the biggest target for hackers</a:t>
            </a:r>
          </a:p>
        </p:txBody>
      </p:sp>
    </p:spTree>
    <p:extLst>
      <p:ext uri="{BB962C8B-B14F-4D97-AF65-F5344CB8AC3E}">
        <p14:creationId xmlns:p14="http://schemas.microsoft.com/office/powerpoint/2010/main" val="25497627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90927"/>
            <a:ext cx="8032638" cy="785374"/>
          </a:xfrm>
        </p:spPr>
        <p:txBody>
          <a:bodyPr/>
          <a:lstStyle/>
          <a:p>
            <a:r>
              <a:rPr lang="en-US" dirty="0"/>
              <a:t>macOS (1 of 4)</a:t>
            </a:r>
          </a:p>
        </p:txBody>
      </p:sp>
      <p:sp>
        <p:nvSpPr>
          <p:cNvPr id="4" name="Content Placeholder 3"/>
          <p:cNvSpPr>
            <a:spLocks noGrp="1"/>
          </p:cNvSpPr>
          <p:nvPr>
            <p:ph type="body" sz="half" idx="2"/>
          </p:nvPr>
        </p:nvSpPr>
        <p:spPr>
          <a:xfrm>
            <a:off x="658869" y="990600"/>
            <a:ext cx="8002531" cy="1663700"/>
          </a:xfrm>
        </p:spPr>
        <p:txBody>
          <a:bodyPr>
            <a:noAutofit/>
          </a:bodyPr>
          <a:lstStyle/>
          <a:p>
            <a:pPr marL="457200" indent="-457200">
              <a:buFont typeface="Arial" pitchFamily="34" charset="0"/>
              <a:buChar char="•"/>
            </a:pPr>
            <a:r>
              <a:rPr lang="en-US" sz="2600" dirty="0"/>
              <a:t>As a desktop operating system, </a:t>
            </a:r>
            <a:r>
              <a:rPr lang="en-US" sz="2600" b="1" dirty="0"/>
              <a:t>macOS </a:t>
            </a:r>
            <a:r>
              <a:rPr lang="en-US" sz="2600" dirty="0"/>
              <a:t>features beautifully designed icons and multiple rectangular work areas to reflect multitasking capabilities.</a:t>
            </a:r>
          </a:p>
        </p:txBody>
      </p:sp>
      <p:pic>
        <p:nvPicPr>
          <p:cNvPr id="5" name="Picture 4" descr="A screenshot of a mac window depicts the MACOS desktop elements. At the top, left corner of the window is an apple icon. To the right of the apple icon, is a menu bar with multiple options. Below the menu bar, the window is divided into two panes. The left pane displays a menu with different options. The supporting text associated with the menu reads “Apple logo opens the main menu” Below the menu is the folder icon and the associated supporting text reads “Icons for accessing folders and files.” Below the icons is the word document along with a calculator window overlapping on the word document. The word document and the calculator windows are labeled “Application Windows. At the bottom of the window is a bar with various icons. The supporting text pointing the bar reads “Icons arranged on the dock (taskba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2"/>
          <a:stretch/>
        </p:blipFill>
        <p:spPr bwMode="auto">
          <a:xfrm>
            <a:off x="1759729" y="2773007"/>
            <a:ext cx="5370540" cy="3420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4340581"/>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81277"/>
            <a:ext cx="8032638" cy="813958"/>
          </a:xfrm>
        </p:spPr>
        <p:txBody>
          <a:bodyPr/>
          <a:lstStyle/>
          <a:p>
            <a:r>
              <a:rPr lang="en-US" dirty="0"/>
              <a:t>macOS (2 of 4)</a:t>
            </a:r>
          </a:p>
        </p:txBody>
      </p:sp>
      <p:sp>
        <p:nvSpPr>
          <p:cNvPr id="3" name="Content Placeholder 2"/>
          <p:cNvSpPr>
            <a:spLocks noGrp="1"/>
          </p:cNvSpPr>
          <p:nvPr>
            <p:ph type="body" sz="half" idx="2"/>
          </p:nvPr>
        </p:nvSpPr>
        <p:spPr>
          <a:xfrm>
            <a:off x="404869" y="1476899"/>
            <a:ext cx="5220427" cy="3916905"/>
          </a:xfrm>
        </p:spPr>
        <p:txBody>
          <a:bodyPr>
            <a:noAutofit/>
          </a:bodyPr>
          <a:lstStyle/>
          <a:p>
            <a:pPr marL="457200" indent="-457200">
              <a:buFont typeface="Arial" pitchFamily="34" charset="0"/>
              <a:buChar char="•"/>
            </a:pPr>
            <a:r>
              <a:rPr lang="en-US" sz="2600" dirty="0"/>
              <a:t>In 2012, Apple released OS X 10.8 and officially dropped “Mac” from the operating system’s name</a:t>
            </a:r>
          </a:p>
          <a:p>
            <a:pPr marL="457200" indent="-457200">
              <a:buFont typeface="Arial" pitchFamily="34" charset="0"/>
              <a:buChar char="•"/>
            </a:pPr>
            <a:r>
              <a:rPr lang="en-US" sz="2600" dirty="0"/>
              <a:t>With the release of Sierra in 2016, the operating system was renamed macOS</a:t>
            </a:r>
          </a:p>
        </p:txBody>
      </p:sp>
      <p:pic>
        <p:nvPicPr>
          <p:cNvPr id="4" name="Picture 3" descr="An illustration depicts the timeline showing the evolution of macOS. The year and the event in the macOS evolution read as follows: 2001 Mac OS X 10.0 10.4 (Cheetah); 2006 Mac OS X 10.4.4 (Tiger Intel); 2007 Mac OS X 10.5 (Leopard); 2009 Mac OS X 10.6 (Snow Leopard); 2011 Mac OS X 10.7 (Lion); 2012 OS X 10.8 (Mountain Lion); 2014 OS X 10.9 (Mavericks); 2015 OS X 10.10 (Yosemite); 2016 macOS 10.12 (Sierra).” "/>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43"/>
          <a:stretch/>
        </p:blipFill>
        <p:spPr bwMode="auto">
          <a:xfrm rot="5400000">
            <a:off x="4828897" y="2846051"/>
            <a:ext cx="4820207" cy="1577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5109195"/>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macOS (3 of 4)</a:t>
            </a:r>
          </a:p>
        </p:txBody>
      </p:sp>
      <p:sp>
        <p:nvSpPr>
          <p:cNvPr id="5" name="Content Placeholder 4"/>
          <p:cNvSpPr>
            <a:spLocks noGrp="1"/>
          </p:cNvSpPr>
          <p:nvPr>
            <p:ph idx="1"/>
          </p:nvPr>
        </p:nvSpPr>
        <p:spPr/>
        <p:txBody>
          <a:bodyPr/>
          <a:lstStyle/>
          <a:p>
            <a:r>
              <a:rPr lang="en-US" dirty="0"/>
              <a:t>MacOS has a reputation for being an easy-to-use, reliable, and secure operating system</a:t>
            </a:r>
          </a:p>
          <a:p>
            <a:r>
              <a:rPr lang="en-US" dirty="0"/>
              <a:t>MacOS uses a kernel based on UNIX, a server operating system that includes industrial-strength memory protection features that contribute to a low incidence of errors and glitches</a:t>
            </a:r>
          </a:p>
        </p:txBody>
      </p:sp>
    </p:spTree>
    <p:extLst>
      <p:ext uri="{BB962C8B-B14F-4D97-AF65-F5344CB8AC3E}">
        <p14:creationId xmlns:p14="http://schemas.microsoft.com/office/powerpoint/2010/main" val="26273670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4727"/>
            <a:ext cx="8032638" cy="798074"/>
          </a:xfrm>
        </p:spPr>
        <p:txBody>
          <a:bodyPr/>
          <a:lstStyle/>
          <a:p>
            <a:r>
              <a:rPr lang="en-US" dirty="0"/>
              <a:t>macOS (4 of 4)</a:t>
            </a:r>
          </a:p>
        </p:txBody>
      </p:sp>
      <p:sp>
        <p:nvSpPr>
          <p:cNvPr id="4" name="Content Placeholder 3"/>
          <p:cNvSpPr>
            <a:spLocks noGrp="1"/>
          </p:cNvSpPr>
          <p:nvPr>
            <p:ph type="body" sz="half" idx="2"/>
          </p:nvPr>
        </p:nvSpPr>
        <p:spPr>
          <a:xfrm>
            <a:off x="392169" y="933050"/>
            <a:ext cx="8535931" cy="3299036"/>
          </a:xfrm>
        </p:spPr>
        <p:txBody>
          <a:bodyPr>
            <a:noAutofit/>
          </a:bodyPr>
          <a:lstStyle/>
          <a:p>
            <a:pPr marL="457200" indent="-457200">
              <a:buFont typeface="Arial" pitchFamily="34" charset="0"/>
              <a:buChar char="•"/>
            </a:pPr>
            <a:r>
              <a:rPr lang="en-US" sz="2600" dirty="0"/>
              <a:t>Files maintained by OS X have two parts, called forks:</a:t>
            </a:r>
          </a:p>
          <a:p>
            <a:pPr marL="914400" lvl="1" indent="-457200">
              <a:buFont typeface="Arial" pitchFamily="34" charset="0"/>
              <a:buChar char="–"/>
            </a:pPr>
            <a:r>
              <a:rPr lang="en-US" sz="2400" dirty="0"/>
              <a:t>The </a:t>
            </a:r>
            <a:r>
              <a:rPr lang="en-US" sz="2400" b="1" dirty="0"/>
              <a:t>data fork </a:t>
            </a:r>
            <a:r>
              <a:rPr lang="en-US" sz="2400" dirty="0"/>
              <a:t>is similar to files in other operating systems. It contains data, such as text for a document or the commands for a program</a:t>
            </a:r>
          </a:p>
          <a:p>
            <a:pPr marL="914400" lvl="1" indent="-457200">
              <a:buFont typeface="Arial" pitchFamily="34" charset="0"/>
              <a:buChar char="–"/>
            </a:pPr>
            <a:r>
              <a:rPr lang="en-US" sz="2400" dirty="0"/>
              <a:t>The </a:t>
            </a:r>
            <a:r>
              <a:rPr lang="en-US" sz="2400" b="1" dirty="0"/>
              <a:t>resource fork </a:t>
            </a:r>
            <a:r>
              <a:rPr lang="en-US" sz="2400" dirty="0"/>
              <a:t>is a companion file that stores information about the data in the data fork, such as the file type and the application that created it</a:t>
            </a:r>
          </a:p>
        </p:txBody>
      </p:sp>
      <p:pic>
        <p:nvPicPr>
          <p:cNvPr id="5" name="Picture 4" descr="A screenshot of the Windows directory depicts the resource forks that read as “._.DS_Store” and “.DS_Store.” The supporting text pointing the forks reads “These resource forks appear when a program from a Mac is copied to a computer running Windows. The .DS files are not used by Windows and can be dele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0708" y="4301385"/>
            <a:ext cx="5261185" cy="1848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5109032"/>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214877"/>
            <a:ext cx="8032638" cy="747274"/>
          </a:xfrm>
        </p:spPr>
        <p:txBody>
          <a:bodyPr/>
          <a:lstStyle/>
          <a:p>
            <a:r>
              <a:rPr lang="en-US" dirty="0"/>
              <a:t>iOS (1 of 2)</a:t>
            </a:r>
          </a:p>
        </p:txBody>
      </p:sp>
      <p:sp>
        <p:nvSpPr>
          <p:cNvPr id="3" name="Content Placeholder 2"/>
          <p:cNvSpPr>
            <a:spLocks noGrp="1"/>
          </p:cNvSpPr>
          <p:nvPr>
            <p:ph type="body" sz="half" idx="2"/>
          </p:nvPr>
        </p:nvSpPr>
        <p:spPr>
          <a:xfrm>
            <a:off x="138894" y="1145894"/>
            <a:ext cx="8924083" cy="2534854"/>
          </a:xfrm>
        </p:spPr>
        <p:txBody>
          <a:bodyPr>
            <a:noAutofit/>
          </a:bodyPr>
          <a:lstStyle/>
          <a:p>
            <a:pPr marL="457200" indent="-457200">
              <a:buFont typeface="Arial" pitchFamily="34" charset="0"/>
              <a:buChar char="•"/>
            </a:pPr>
            <a:r>
              <a:rPr lang="en-US" sz="2400" b="1" dirty="0"/>
              <a:t>iOS </a:t>
            </a:r>
            <a:r>
              <a:rPr lang="en-US" sz="2400" dirty="0"/>
              <a:t>is a mobile operating system derived from the same UNIX code that is the basis for macOS</a:t>
            </a:r>
          </a:p>
          <a:p>
            <a:pPr marL="457200" indent="-457200">
              <a:buFont typeface="Arial" pitchFamily="34" charset="0"/>
              <a:buChar char="•"/>
            </a:pPr>
            <a:r>
              <a:rPr lang="en-US" sz="2400" dirty="0"/>
              <a:t>iOS displays a home screen containing application icons</a:t>
            </a:r>
          </a:p>
          <a:p>
            <a:pPr marL="457200" indent="-457200">
              <a:buFont typeface="Arial" pitchFamily="34" charset="0"/>
              <a:buChar char="•"/>
            </a:pPr>
            <a:r>
              <a:rPr lang="en-US" sz="2400" dirty="0"/>
              <a:t>iOS was the first operating system to offer routines to manage touchscreen gesture inputs, such as using your fingers to “squeeze” an on-screen graphic into a smaller size</a:t>
            </a:r>
          </a:p>
        </p:txBody>
      </p:sp>
      <p:pic>
        <p:nvPicPr>
          <p:cNvPr id="5" name="Picture 4" descr="An illustration with two sections depicts the iOS on iPhone and iPad. Section one depicts the photo of a smartphone displaying the iOS. Multiple icons are seen on the screen. The icon at the top left corner represented with concentric circles is labeled “Settings icon.” The button at the bottom of the iPhone is labeled “Home button.” The second section depicts the photo of iPad with multiple icons displayed on the screen. The icon represented with concentric circles is labeled “Settings icon.” The button to the left of the iPad is labeled “Home button.”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6635" y="3811581"/>
            <a:ext cx="4121530" cy="2324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0663787"/>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iOS (2 of 2)</a:t>
            </a:r>
          </a:p>
        </p:txBody>
      </p:sp>
      <p:sp>
        <p:nvSpPr>
          <p:cNvPr id="5" name="Content Placeholder 4"/>
          <p:cNvSpPr>
            <a:spLocks noGrp="1"/>
          </p:cNvSpPr>
          <p:nvPr>
            <p:ph idx="1"/>
          </p:nvPr>
        </p:nvSpPr>
        <p:spPr/>
        <p:txBody>
          <a:bodyPr/>
          <a:lstStyle/>
          <a:p>
            <a:pPr marL="0" indent="0">
              <a:buNone/>
            </a:pPr>
            <a:r>
              <a:rPr lang="en-US" b="1" dirty="0"/>
              <a:t>Limitations to iOS:</a:t>
            </a:r>
          </a:p>
          <a:p>
            <a:r>
              <a:rPr lang="en-US" dirty="0"/>
              <a:t>iOS limits your selection of apps to those provided by the online Apple App Store, unless you make unauthorized modifications to “jailbreak” the phone</a:t>
            </a:r>
          </a:p>
          <a:p>
            <a:r>
              <a:rPr lang="en-US" dirty="0"/>
              <a:t>Background processes, such as music, voice calls, and notifications, provide very limited multitasking capabilities</a:t>
            </a:r>
          </a:p>
        </p:txBody>
      </p:sp>
    </p:spTree>
    <p:extLst>
      <p:ext uri="{BB962C8B-B14F-4D97-AF65-F5344CB8AC3E}">
        <p14:creationId xmlns:p14="http://schemas.microsoft.com/office/powerpoint/2010/main" val="36565991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Android (1 of 2)</a:t>
            </a:r>
          </a:p>
        </p:txBody>
      </p:sp>
      <p:sp>
        <p:nvSpPr>
          <p:cNvPr id="5" name="Content Placeholder 4"/>
          <p:cNvSpPr>
            <a:spLocks noGrp="1"/>
          </p:cNvSpPr>
          <p:nvPr>
            <p:ph idx="1"/>
          </p:nvPr>
        </p:nvSpPr>
        <p:spPr/>
        <p:txBody>
          <a:bodyPr>
            <a:normAutofit/>
          </a:bodyPr>
          <a:lstStyle/>
          <a:p>
            <a:r>
              <a:rPr lang="en-US" dirty="0"/>
              <a:t>Developed in 2007, </a:t>
            </a:r>
            <a:r>
              <a:rPr lang="en-US" b="1" dirty="0"/>
              <a:t>Android</a:t>
            </a:r>
            <a:r>
              <a:rPr lang="en-US" dirty="0"/>
              <a:t> is a mobile operating system that is a popular platform for tablet computers, smartphones, and ebook readers</a:t>
            </a:r>
          </a:p>
          <a:p>
            <a:r>
              <a:rPr lang="en-US" dirty="0"/>
              <a:t>Android devices have a screen-based home button rather than a physical button</a:t>
            </a:r>
          </a:p>
          <a:p>
            <a:r>
              <a:rPr lang="en-US" dirty="0"/>
              <a:t>In addition to touchscreen input, the Android OS supports voice input for Google searching, voice dialing, navigation, and other applications</a:t>
            </a:r>
          </a:p>
        </p:txBody>
      </p:sp>
    </p:spTree>
    <p:extLst>
      <p:ext uri="{BB962C8B-B14F-4D97-AF65-F5344CB8AC3E}">
        <p14:creationId xmlns:p14="http://schemas.microsoft.com/office/powerpoint/2010/main" val="1802862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29027"/>
            <a:ext cx="8032638" cy="823474"/>
          </a:xfrm>
        </p:spPr>
        <p:txBody>
          <a:bodyPr/>
          <a:lstStyle/>
          <a:p>
            <a:r>
              <a:rPr lang="en-US" dirty="0"/>
              <a:t>Android (2 of 2)</a:t>
            </a:r>
          </a:p>
        </p:txBody>
      </p:sp>
      <p:pic>
        <p:nvPicPr>
          <p:cNvPr id="6" name="Picture 3" descr="A screenshot of the home screen of an Android device. Multiple icons are represented on the screen labeled “Home screen.” The icons on the home screen are labeled “Application icons.” The bar at the bottom of the screen is labeled “Taskbar.” The home shaped button on the task bar is labeled “Home button.” "/>
          <p:cNvPicPr>
            <a:picLocks noGrp="1" noChangeAspect="1"/>
          </p:cNvPicPr>
          <p:nvPr/>
        </p:nvPicPr>
        <p:blipFill>
          <a:blip r:embed="rId2" cstate="print"/>
          <a:stretch>
            <a:fillRect/>
          </a:stretch>
        </p:blipFill>
        <p:spPr bwMode="auto">
          <a:xfrm>
            <a:off x="793864" y="1343751"/>
            <a:ext cx="7556273" cy="4754698"/>
          </a:xfrm>
          <a:prstGeom prst="rect">
            <a:avLst/>
          </a:prstGeom>
          <a:noFill/>
          <a:ln w="9525">
            <a:noFill/>
            <a:miter lim="800000"/>
            <a:headEnd/>
            <a:tailEnd/>
          </a:ln>
        </p:spPr>
      </p:pic>
    </p:spTree>
    <p:extLst>
      <p:ext uri="{BB962C8B-B14F-4D97-AF65-F5344CB8AC3E}">
        <p14:creationId xmlns:p14="http://schemas.microsoft.com/office/powerpoint/2010/main" val="2399917531"/>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Essentials (1 of 7)</a:t>
            </a:r>
          </a:p>
        </p:txBody>
      </p:sp>
      <p:sp>
        <p:nvSpPr>
          <p:cNvPr id="10" name="Content Placeholder 9"/>
          <p:cNvSpPr>
            <a:spLocks noGrp="1"/>
          </p:cNvSpPr>
          <p:nvPr>
            <p:ph idx="1"/>
          </p:nvPr>
        </p:nvSpPr>
        <p:spPr>
          <a:xfrm>
            <a:off x="92597" y="1180617"/>
            <a:ext cx="9051403" cy="5069711"/>
          </a:xfrm>
        </p:spPr>
        <p:txBody>
          <a:bodyPr>
            <a:noAutofit/>
          </a:bodyPr>
          <a:lstStyle/>
          <a:p>
            <a:pPr>
              <a:spcBef>
                <a:spcPts val="300"/>
              </a:spcBef>
            </a:pPr>
            <a:r>
              <a:rPr lang="en-US" sz="2600" dirty="0"/>
              <a:t>When searching for new software, it helps to have a framework of categories</a:t>
            </a:r>
          </a:p>
          <a:p>
            <a:pPr marL="457200" indent="-457200">
              <a:spcBef>
                <a:spcPts val="300"/>
              </a:spcBef>
              <a:buFont typeface="Arial" pitchFamily="34" charset="0"/>
              <a:buChar char="•"/>
            </a:pPr>
            <a:r>
              <a:rPr lang="en-US" sz="2600" dirty="0"/>
              <a:t>System Software</a:t>
            </a:r>
          </a:p>
          <a:p>
            <a:pPr marL="914400" lvl="1" indent="-457200">
              <a:spcBef>
                <a:spcPts val="300"/>
              </a:spcBef>
              <a:buFont typeface="Arial" pitchFamily="34" charset="0"/>
              <a:buChar char="–"/>
            </a:pPr>
            <a:r>
              <a:rPr lang="en-US" sz="2400" dirty="0"/>
              <a:t>Operating Systems</a:t>
            </a:r>
          </a:p>
          <a:p>
            <a:pPr marL="1371600" lvl="2" indent="-457200">
              <a:spcBef>
                <a:spcPts val="300"/>
              </a:spcBef>
              <a:buFont typeface="Wingdings" pitchFamily="2" charset="2"/>
              <a:buChar char="§"/>
            </a:pPr>
            <a:r>
              <a:rPr lang="en-US" sz="2200" dirty="0"/>
              <a:t>For controlling a digital device’s internal operations</a:t>
            </a:r>
          </a:p>
          <a:p>
            <a:pPr marL="1371600" lvl="2" indent="-457200">
              <a:spcBef>
                <a:spcPts val="300"/>
              </a:spcBef>
              <a:buFont typeface="Wingdings" pitchFamily="2" charset="2"/>
              <a:buChar char="§"/>
            </a:pPr>
            <a:r>
              <a:rPr lang="en-US" sz="2200" dirty="0"/>
              <a:t>Windows, macOS, iOS, Linux, Android, UNIX, and Chrome OS.</a:t>
            </a:r>
          </a:p>
          <a:p>
            <a:pPr marL="914400" lvl="1" indent="-457200">
              <a:spcBef>
                <a:spcPts val="300"/>
              </a:spcBef>
              <a:buFont typeface="Arial" pitchFamily="34" charset="0"/>
              <a:buChar char="–"/>
            </a:pPr>
            <a:r>
              <a:rPr lang="en-US" sz="2400" dirty="0"/>
              <a:t>Device Drivers</a:t>
            </a:r>
          </a:p>
          <a:p>
            <a:pPr marL="1371600" lvl="2" indent="-457200">
              <a:spcBef>
                <a:spcPts val="300"/>
              </a:spcBef>
              <a:buFont typeface="Wingdings" pitchFamily="2" charset="2"/>
              <a:buChar char="§"/>
            </a:pPr>
            <a:r>
              <a:rPr lang="en-US" sz="2200" dirty="0"/>
              <a:t>For digital devices to communicate with each other .</a:t>
            </a:r>
          </a:p>
          <a:p>
            <a:pPr marL="1371600" lvl="2" indent="-457200">
              <a:spcBef>
                <a:spcPts val="300"/>
              </a:spcBef>
              <a:buFont typeface="Wingdings" pitchFamily="2" charset="2"/>
              <a:buChar char="§"/>
            </a:pPr>
            <a:r>
              <a:rPr lang="en-US" sz="2200" dirty="0"/>
              <a:t>Printer Drivers and Video Drivers</a:t>
            </a:r>
          </a:p>
          <a:p>
            <a:pPr marL="915988" lvl="1" indent="-452438">
              <a:spcBef>
                <a:spcPts val="300"/>
              </a:spcBef>
              <a:buFont typeface="Arial" pitchFamily="34" charset="0"/>
              <a:buChar char="–"/>
            </a:pPr>
            <a:r>
              <a:rPr lang="en-US" sz="2400" dirty="0"/>
              <a:t>Utilities</a:t>
            </a:r>
          </a:p>
          <a:p>
            <a:pPr marL="1377950" lvl="2" indent="-463550">
              <a:spcBef>
                <a:spcPts val="300"/>
              </a:spcBef>
              <a:buFont typeface="Wingdings" pitchFamily="2" charset="2"/>
              <a:buChar char="§"/>
            </a:pPr>
            <a:r>
              <a:rPr lang="en-US" sz="2200" dirty="0"/>
              <a:t>For file management, security, communications, backup, network management, and system monitoring</a:t>
            </a:r>
          </a:p>
        </p:txBody>
      </p:sp>
    </p:spTree>
    <p:extLst>
      <p:ext uri="{BB962C8B-B14F-4D97-AF65-F5344CB8AC3E}">
        <p14:creationId xmlns:p14="http://schemas.microsoft.com/office/powerpoint/2010/main" val="7471055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Chrome OS (1 of 2)</a:t>
            </a:r>
          </a:p>
        </p:txBody>
      </p:sp>
      <p:sp>
        <p:nvSpPr>
          <p:cNvPr id="5" name="Content Placeholder 4"/>
          <p:cNvSpPr>
            <a:spLocks noGrp="1"/>
          </p:cNvSpPr>
          <p:nvPr>
            <p:ph idx="1"/>
          </p:nvPr>
        </p:nvSpPr>
        <p:spPr/>
        <p:txBody>
          <a:bodyPr/>
          <a:lstStyle/>
          <a:p>
            <a:r>
              <a:rPr lang="en-US" dirty="0"/>
              <a:t>Google launched an OS called Chrome OS in 2009 with a kernel based on an open source OS called Linux</a:t>
            </a:r>
          </a:p>
          <a:p>
            <a:r>
              <a:rPr lang="en-US" dirty="0"/>
              <a:t>Chrome OS is an example of a </a:t>
            </a:r>
            <a:r>
              <a:rPr lang="en-US" b="1" dirty="0"/>
              <a:t>thin client </a:t>
            </a:r>
            <a:r>
              <a:rPr lang="en-US" dirty="0"/>
              <a:t>because it depends substantially on processing and storage provided by a remote computer—in this case, cloud-based servers</a:t>
            </a:r>
          </a:p>
          <a:p>
            <a:r>
              <a:rPr lang="en-US" dirty="0"/>
              <a:t>Unlike iPads, Chromebooks support multiple users, but provide limited storage space</a:t>
            </a:r>
          </a:p>
          <a:p>
            <a:r>
              <a:rPr lang="en-US" dirty="0"/>
              <a:t>Chromebooks boot very quickly to a simple desktop where apps are displayed in the Chrome browser</a:t>
            </a:r>
          </a:p>
        </p:txBody>
      </p:sp>
    </p:spTree>
    <p:extLst>
      <p:ext uri="{BB962C8B-B14F-4D97-AF65-F5344CB8AC3E}">
        <p14:creationId xmlns:p14="http://schemas.microsoft.com/office/powerpoint/2010/main" val="5111314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92527"/>
            <a:ext cx="8032638" cy="874274"/>
          </a:xfrm>
        </p:spPr>
        <p:txBody>
          <a:bodyPr/>
          <a:lstStyle/>
          <a:p>
            <a:r>
              <a:rPr lang="en-US" dirty="0"/>
              <a:t>Chrome OS (2 of 2)</a:t>
            </a:r>
          </a:p>
        </p:txBody>
      </p:sp>
      <p:pic>
        <p:nvPicPr>
          <p:cNvPr id="6" name="Picture 3" descr="A screenshot of the Chrome browser displaying two windows. The supporting text pointing the windows reads “Applications are displayed in browser windows.” The icons at the bottom of the window are labeled “Icons for apps.” The button at the bottom right corner of the window is associated with supporting text that reads “Access to settings.” A small menu with multiple options is represented above the button at the bottom right corner. "/>
          <p:cNvPicPr>
            <a:picLocks noGrp="1" noChangeAspect="1"/>
          </p:cNvPicPr>
          <p:nvPr/>
        </p:nvPicPr>
        <p:blipFill rotWithShape="1">
          <a:blip r:embed="rId2" cstate="print"/>
          <a:srcRect l="2346"/>
          <a:stretch/>
        </p:blipFill>
        <p:spPr bwMode="auto">
          <a:xfrm>
            <a:off x="887796" y="1235869"/>
            <a:ext cx="7368408" cy="4919663"/>
          </a:xfrm>
          <a:prstGeom prst="rect">
            <a:avLst/>
          </a:prstGeom>
          <a:noFill/>
          <a:ln w="9525">
            <a:noFill/>
            <a:miter lim="800000"/>
            <a:headEnd/>
            <a:tailEnd/>
          </a:ln>
        </p:spPr>
      </p:pic>
    </p:spTree>
    <p:extLst>
      <p:ext uri="{BB962C8B-B14F-4D97-AF65-F5344CB8AC3E}">
        <p14:creationId xmlns:p14="http://schemas.microsoft.com/office/powerpoint/2010/main" val="436703310"/>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LINUX (1 of 3)</a:t>
            </a:r>
          </a:p>
        </p:txBody>
      </p:sp>
      <p:sp>
        <p:nvSpPr>
          <p:cNvPr id="5" name="Content Placeholder 4"/>
          <p:cNvSpPr>
            <a:spLocks noGrp="1"/>
          </p:cNvSpPr>
          <p:nvPr>
            <p:ph idx="1"/>
          </p:nvPr>
        </p:nvSpPr>
        <p:spPr/>
        <p:txBody>
          <a:bodyPr/>
          <a:lstStyle/>
          <a:p>
            <a:r>
              <a:rPr lang="en-US" dirty="0"/>
              <a:t>In 1991, a young Finnish student named Linus Torvalds developed the </a:t>
            </a:r>
            <a:r>
              <a:rPr lang="en-US" b="1" dirty="0"/>
              <a:t>Linux </a:t>
            </a:r>
            <a:r>
              <a:rPr lang="en-US" dirty="0"/>
              <a:t>(pronounced “LIH nucks”) operating system</a:t>
            </a:r>
          </a:p>
          <a:p>
            <a:r>
              <a:rPr lang="en-US" dirty="0"/>
              <a:t>Linux was inspired by and loosely based on a UNIX derivative called MINIX, created by Andrew Tanenbaum</a:t>
            </a:r>
          </a:p>
          <a:p>
            <a:r>
              <a:rPr lang="en-US" dirty="0"/>
              <a:t>As an operating system, Linux is unique because it is distributed along with its source code under the terms of a GPL (General Public License), which allows everyone to make copies for their own use, to give to others, or to sell</a:t>
            </a:r>
          </a:p>
        </p:txBody>
      </p:sp>
    </p:spTree>
    <p:extLst>
      <p:ext uri="{BB962C8B-B14F-4D97-AF65-F5344CB8AC3E}">
        <p14:creationId xmlns:p14="http://schemas.microsoft.com/office/powerpoint/2010/main" val="50479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(2 of 3)</a:t>
            </a:r>
          </a:p>
        </p:txBody>
      </p:sp>
      <p:sp>
        <p:nvSpPr>
          <p:cNvPr id="3" name="Content Placeholder 2"/>
          <p:cNvSpPr>
            <a:spLocks noGrp="1"/>
          </p:cNvSpPr>
          <p:nvPr>
            <p:ph idx="1"/>
          </p:nvPr>
        </p:nvSpPr>
        <p:spPr/>
        <p:txBody>
          <a:bodyPr/>
          <a:lstStyle/>
          <a:p>
            <a:r>
              <a:rPr lang="en-US" dirty="0"/>
              <a:t>Linux users can select from a long list of system utilities for file management, packaged to meet the needs of various businesses and industries</a:t>
            </a:r>
          </a:p>
          <a:p>
            <a:r>
              <a:rPr lang="en-US" dirty="0"/>
              <a:t>Linux requires more tinkering than the Windows and Mac operating systems</a:t>
            </a:r>
          </a:p>
          <a:p>
            <a:r>
              <a:rPr lang="en-US" dirty="0"/>
              <a:t>A </a:t>
            </a:r>
            <a:r>
              <a:rPr lang="en-US" b="1" dirty="0"/>
              <a:t>Linux distribution </a:t>
            </a:r>
            <a:r>
              <a:rPr lang="en-US" dirty="0"/>
              <a:t>is a download that contains the Linux kernel, system utilities, desktop user interface, applications, and an installation routine. Beginner-friendly Linux distributions include Arch, Fedora, Ubuntu, Debian, openSUSE, and Mint</a:t>
            </a:r>
          </a:p>
        </p:txBody>
      </p:sp>
    </p:spTree>
    <p:extLst>
      <p:ext uri="{BB962C8B-B14F-4D97-AF65-F5344CB8AC3E}">
        <p14:creationId xmlns:p14="http://schemas.microsoft.com/office/powerpoint/2010/main" val="17555075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54426"/>
            <a:ext cx="8032638" cy="1004011"/>
          </a:xfrm>
        </p:spPr>
        <p:txBody>
          <a:bodyPr/>
          <a:lstStyle/>
          <a:p>
            <a:r>
              <a:rPr lang="en-US" dirty="0"/>
              <a:t>LINUX (3 of 3)</a:t>
            </a:r>
          </a:p>
        </p:txBody>
      </p:sp>
      <p:pic>
        <p:nvPicPr>
          <p:cNvPr id="6" name="Picture 5" descr="A screenshot of the Linux Mint window. Multiple icons are represented at the top right corner of the window. At the bottom of the window is the bar labeled “Taskbar” with multiple icons and tabs. Above the task bar is the menu bar with various icons. The supporting text pointing the menu reads “Menu of programs and utilities.” Two application windows are displayed in the right half of the window. The supporting text pointing the two windows reads “Applications are displayed in browser windows.” "/>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941"/>
          <a:stretch/>
        </p:blipFill>
        <p:spPr bwMode="auto">
          <a:xfrm>
            <a:off x="767636" y="1350910"/>
            <a:ext cx="7608729" cy="4664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9220622"/>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Virtual Machines (1 of 2)</a:t>
            </a:r>
          </a:p>
        </p:txBody>
      </p:sp>
      <p:sp>
        <p:nvSpPr>
          <p:cNvPr id="5" name="Content Placeholder 4"/>
          <p:cNvSpPr>
            <a:spLocks noGrp="1"/>
          </p:cNvSpPr>
          <p:nvPr>
            <p:ph idx="1"/>
          </p:nvPr>
        </p:nvSpPr>
        <p:spPr/>
        <p:txBody>
          <a:bodyPr>
            <a:normAutofit/>
          </a:bodyPr>
          <a:lstStyle/>
          <a:p>
            <a:r>
              <a:rPr lang="en-US" dirty="0"/>
              <a:t>It’s possible to run Windows on a Mac using a virtual machine</a:t>
            </a:r>
          </a:p>
          <a:p>
            <a:r>
              <a:rPr lang="en-US" dirty="0"/>
              <a:t>A </a:t>
            </a:r>
            <a:r>
              <a:rPr lang="en-US" b="1" dirty="0"/>
              <a:t>virtual machine</a:t>
            </a:r>
            <a:r>
              <a:rPr lang="en-US" dirty="0"/>
              <a:t> (VM) allows one computer to simulate the hardware and software of another</a:t>
            </a:r>
          </a:p>
          <a:p>
            <a:r>
              <a:rPr lang="en-US" dirty="0"/>
              <a:t>Each VM has its own simulated processor, RAM, video card, input and output ports, and OS</a:t>
            </a:r>
          </a:p>
          <a:p>
            <a:r>
              <a:rPr lang="en-US" dirty="0"/>
              <a:t>Popular VM software such as Vmware workstation and Parallels Desktop can run on most computers with Intel microprocessors, including Intel Macs, PCs, and generic Linux computers</a:t>
            </a:r>
          </a:p>
        </p:txBody>
      </p:sp>
    </p:spTree>
    <p:extLst>
      <p:ext uri="{BB962C8B-B14F-4D97-AF65-F5344CB8AC3E}">
        <p14:creationId xmlns:p14="http://schemas.microsoft.com/office/powerpoint/2010/main" val="3130188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67126"/>
            <a:ext cx="8032638" cy="1004011"/>
          </a:xfrm>
        </p:spPr>
        <p:txBody>
          <a:bodyPr/>
          <a:lstStyle/>
          <a:p>
            <a:r>
              <a:rPr lang="en-US" dirty="0"/>
              <a:t>Virtual Machines (2 of 2)</a:t>
            </a:r>
          </a:p>
        </p:txBody>
      </p:sp>
      <p:pic>
        <p:nvPicPr>
          <p:cNvPr id="6" name="Picture 5" descr="A screenshot of the host machine desktop displaying the Windows and Linux screens of the virtual machines. The supporting text pointing the Windows desktop window reads “Microsoft Windows is running in a virtual machine window.” The supporting text pointing the Linux desktop window reads “A version of Linux called Mint is running in a virtual machine window.” At the bottom of the window is the bar with multiple icons. The supporting text pointing the bar reads “The native operating system macOS is running in the background.”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680" y="1449970"/>
            <a:ext cx="7270641" cy="4618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1596259"/>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Section C: Apps and Applications</a:t>
            </a:r>
          </a:p>
        </p:txBody>
      </p:sp>
      <p:sp>
        <p:nvSpPr>
          <p:cNvPr id="5" name="Content Placeholder 4"/>
          <p:cNvSpPr>
            <a:spLocks noGrp="1"/>
          </p:cNvSpPr>
          <p:nvPr>
            <p:ph idx="1"/>
          </p:nvPr>
        </p:nvSpPr>
        <p:spPr/>
        <p:txBody>
          <a:bodyPr>
            <a:normAutofit/>
          </a:bodyPr>
          <a:lstStyle/>
          <a:p>
            <a:r>
              <a:rPr lang="en-US" dirty="0"/>
              <a:t>Web Apps</a:t>
            </a:r>
          </a:p>
          <a:p>
            <a:r>
              <a:rPr lang="en-US" dirty="0"/>
              <a:t>Mobile Apps</a:t>
            </a:r>
          </a:p>
          <a:p>
            <a:r>
              <a:rPr lang="en-US" dirty="0"/>
              <a:t>Local Applications</a:t>
            </a:r>
          </a:p>
          <a:p>
            <a:r>
              <a:rPr lang="en-US" dirty="0"/>
              <a:t>Uninstalling Software</a:t>
            </a:r>
          </a:p>
        </p:txBody>
      </p:sp>
    </p:spTree>
    <p:extLst>
      <p:ext uri="{BB962C8B-B14F-4D97-AF65-F5344CB8AC3E}">
        <p14:creationId xmlns:p14="http://schemas.microsoft.com/office/powerpoint/2010/main" val="23210271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C: Objectives</a:t>
            </a:r>
          </a:p>
        </p:txBody>
      </p:sp>
      <p:sp>
        <p:nvSpPr>
          <p:cNvPr id="3" name="Content Placeholder 2"/>
          <p:cNvSpPr>
            <a:spLocks noGrp="1"/>
          </p:cNvSpPr>
          <p:nvPr>
            <p:ph idx="1"/>
          </p:nvPr>
        </p:nvSpPr>
        <p:spPr>
          <a:xfrm>
            <a:off x="76200" y="1244600"/>
            <a:ext cx="8991600" cy="4927600"/>
          </a:xfrm>
        </p:spPr>
        <p:txBody>
          <a:bodyPr>
            <a:noAutofit/>
          </a:bodyPr>
          <a:lstStyle/>
          <a:p>
            <a:r>
              <a:rPr lang="en-US" sz="2400" dirty="0"/>
              <a:t>Describe two ways in which Web apps differ from mobile apps.</a:t>
            </a:r>
          </a:p>
          <a:p>
            <a:r>
              <a:rPr lang="en-US" sz="2400" dirty="0"/>
              <a:t>List four advantages and three disadvantages of Web apps</a:t>
            </a:r>
          </a:p>
          <a:p>
            <a:r>
              <a:rPr lang="en-US" sz="2400" dirty="0"/>
              <a:t>Describe the installation process for mobile apps</a:t>
            </a:r>
          </a:p>
          <a:p>
            <a:r>
              <a:rPr lang="en-US" sz="2400" dirty="0"/>
              <a:t>Explain why iPhone owners might want to jailbreak their devices</a:t>
            </a:r>
          </a:p>
          <a:p>
            <a:r>
              <a:rPr lang="en-US" sz="2400" dirty="0"/>
              <a:t>State whether the following file extensions are associated with PCs or Macs: .exe, .app, .dll, .dmg</a:t>
            </a:r>
          </a:p>
          <a:p>
            <a:r>
              <a:rPr lang="en-US" sz="2400" dirty="0"/>
              <a:t>List the seven activities that take place during the installation process for PC software</a:t>
            </a:r>
          </a:p>
          <a:p>
            <a:r>
              <a:rPr lang="en-US" sz="2400" dirty="0"/>
              <a:t>Describe the process for installing software on Macs</a:t>
            </a:r>
          </a:p>
          <a:p>
            <a:r>
              <a:rPr lang="en-US" sz="2400" dirty="0"/>
              <a:t>Summarize the different procedures necessary to uninstall software on PCs and Macs</a:t>
            </a:r>
          </a:p>
        </p:txBody>
      </p:sp>
    </p:spTree>
    <p:extLst>
      <p:ext uri="{BB962C8B-B14F-4D97-AF65-F5344CB8AC3E}">
        <p14:creationId xmlns:p14="http://schemas.microsoft.com/office/powerpoint/2010/main" val="33897415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Web Apps (1 of 3)</a:t>
            </a:r>
          </a:p>
        </p:txBody>
      </p:sp>
      <p:sp>
        <p:nvSpPr>
          <p:cNvPr id="3" name="Content Placeholder 2"/>
          <p:cNvSpPr>
            <a:spLocks noGrp="1"/>
          </p:cNvSpPr>
          <p:nvPr>
            <p:ph idx="1"/>
          </p:nvPr>
        </p:nvSpPr>
        <p:spPr/>
        <p:txBody>
          <a:bodyPr/>
          <a:lstStyle/>
          <a:p>
            <a:r>
              <a:rPr lang="en-US" dirty="0"/>
              <a:t>A </a:t>
            </a:r>
            <a:r>
              <a:rPr lang="en-US" b="1" dirty="0"/>
              <a:t>Web application </a:t>
            </a:r>
            <a:r>
              <a:rPr lang="en-US" dirty="0"/>
              <a:t>(or Web app) is software that is accessed with a Web browser</a:t>
            </a:r>
          </a:p>
          <a:p>
            <a:r>
              <a:rPr lang="en-US" dirty="0"/>
              <a:t>Web apps are an example of cloud computing</a:t>
            </a:r>
          </a:p>
          <a:p>
            <a:r>
              <a:rPr lang="en-US" dirty="0"/>
              <a:t>Some popular Web apps include: Gmail, Google Docs, and Turnitin</a:t>
            </a:r>
          </a:p>
          <a:p>
            <a:r>
              <a:rPr lang="en-US" dirty="0"/>
              <a:t>Most Web apps require no installation at all on your local computer or handheld device</a:t>
            </a:r>
          </a:p>
        </p:txBody>
      </p:sp>
    </p:spTree>
    <p:extLst>
      <p:ext uri="{BB962C8B-B14F-4D97-AF65-F5344CB8AC3E}">
        <p14:creationId xmlns:p14="http://schemas.microsoft.com/office/powerpoint/2010/main" val="420702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Essentials (2 of 7)</a:t>
            </a:r>
          </a:p>
        </p:txBody>
      </p:sp>
      <p:sp>
        <p:nvSpPr>
          <p:cNvPr id="10" name="Content Placeholder 9"/>
          <p:cNvSpPr>
            <a:spLocks noGrp="1"/>
          </p:cNvSpPr>
          <p:nvPr>
            <p:ph idx="1"/>
          </p:nvPr>
        </p:nvSpPr>
        <p:spPr/>
        <p:txBody>
          <a:bodyPr>
            <a:noAutofit/>
          </a:bodyPr>
          <a:lstStyle/>
          <a:p>
            <a:pPr marL="457200" indent="-457200">
              <a:buFont typeface="Arial" pitchFamily="34" charset="0"/>
              <a:buChar char="•"/>
            </a:pPr>
            <a:r>
              <a:rPr lang="en-US" sz="2600" dirty="0"/>
              <a:t>Development Software</a:t>
            </a:r>
          </a:p>
          <a:p>
            <a:pPr marL="742950" lvl="1" indent="-285750">
              <a:buFont typeface="Arial" pitchFamily="34" charset="0"/>
              <a:buChar char="–"/>
            </a:pPr>
            <a:r>
              <a:rPr lang="en-US" sz="2400" dirty="0"/>
              <a:t>Programming Languages</a:t>
            </a:r>
          </a:p>
          <a:p>
            <a:pPr marL="1087438" lvl="2" indent="-346075">
              <a:buFont typeface="Wingdings" pitchFamily="2" charset="2"/>
              <a:buChar char="§"/>
            </a:pPr>
            <a:r>
              <a:rPr lang="en-US" sz="2200" dirty="0"/>
              <a:t>For writing programs C Basic, Java, Fortran, C++, C#, Scheme, and Objective-C </a:t>
            </a:r>
          </a:p>
          <a:p>
            <a:pPr marL="798513" indent="-334963" defTabSz="741363">
              <a:buFont typeface="Arial" pitchFamily="34" charset="0"/>
              <a:buChar char="–"/>
            </a:pPr>
            <a:r>
              <a:rPr lang="en-US" sz="2400" dirty="0"/>
              <a:t>Scripting Languages</a:t>
            </a:r>
          </a:p>
          <a:p>
            <a:pPr marL="1087438" indent="-346075">
              <a:buFont typeface="Wingdings" pitchFamily="2" charset="2"/>
              <a:buChar char="§"/>
            </a:pPr>
            <a:r>
              <a:rPr lang="en-US" sz="2200" dirty="0"/>
              <a:t>For writing scripts, creating Web pages, and querying databases </a:t>
            </a:r>
          </a:p>
          <a:p>
            <a:pPr marL="1087438" indent="-346075">
              <a:buFont typeface="Wingdings" pitchFamily="2" charset="2"/>
              <a:buChar char="§"/>
            </a:pPr>
            <a:r>
              <a:rPr lang="en-US" sz="2200" dirty="0"/>
              <a:t>HTML, JavaScript, PHP, Python, Ruby, and SQL</a:t>
            </a:r>
          </a:p>
          <a:p>
            <a:pPr marL="798513" indent="-334963">
              <a:buFont typeface="Arial" pitchFamily="34" charset="0"/>
              <a:buChar char="–"/>
            </a:pPr>
            <a:r>
              <a:rPr lang="en-US" sz="2400" dirty="0"/>
              <a:t>Quality Assurance Tools</a:t>
            </a:r>
          </a:p>
          <a:p>
            <a:pPr marL="1263650" lvl="1" indent="-342900">
              <a:buFont typeface="Wingdings" pitchFamily="2" charset="2"/>
              <a:buChar char="§"/>
            </a:pPr>
            <a:r>
              <a:rPr lang="en-US" sz="2200" dirty="0"/>
              <a:t>For testing software Debuggers, Load Testing, Security Testing</a:t>
            </a:r>
          </a:p>
        </p:txBody>
      </p:sp>
    </p:spTree>
    <p:extLst>
      <p:ext uri="{BB962C8B-B14F-4D97-AF65-F5344CB8AC3E}">
        <p14:creationId xmlns:p14="http://schemas.microsoft.com/office/powerpoint/2010/main" val="11582092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16327"/>
            <a:ext cx="8032638" cy="848874"/>
          </a:xfrm>
        </p:spPr>
        <p:txBody>
          <a:bodyPr/>
          <a:lstStyle/>
          <a:p>
            <a:r>
              <a:rPr lang="en-US" dirty="0"/>
              <a:t>Web Apps (2 of 3)</a:t>
            </a:r>
          </a:p>
        </p:txBody>
      </p:sp>
      <p:pic>
        <p:nvPicPr>
          <p:cNvPr id="6" name="Picture 5" descr="An illustration with two screenshots depicts the web apps running in a browser. The first screenshot depicts the web page titled “PIXLR” displaying the two version of the app “PIXLR Editor” and “PIXLR Express.” The supporting text pointing the window reads “1. Connect to the Web site and launch the Web app.” The second screenshot depicts the web app running in a browser window. The supporting text pointing the window reads “2. The Web app runs within a browser window.” "/>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42" b="1328"/>
          <a:stretch/>
        </p:blipFill>
        <p:spPr bwMode="auto">
          <a:xfrm>
            <a:off x="996453" y="1358900"/>
            <a:ext cx="7151094" cy="4800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433064"/>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Apps (3 of 3)</a:t>
            </a:r>
          </a:p>
        </p:txBody>
      </p:sp>
      <p:sp>
        <p:nvSpPr>
          <p:cNvPr id="3" name="Content Placeholder 2"/>
          <p:cNvSpPr>
            <a:spLocks noGrp="1"/>
          </p:cNvSpPr>
          <p:nvPr>
            <p:ph type="body" sz="half" idx="2"/>
          </p:nvPr>
        </p:nvSpPr>
        <p:spPr>
          <a:xfrm>
            <a:off x="569969" y="1702450"/>
            <a:ext cx="2986031" cy="3644900"/>
          </a:xfrm>
        </p:spPr>
        <p:txBody>
          <a:bodyPr>
            <a:noAutofit/>
          </a:bodyPr>
          <a:lstStyle/>
          <a:p>
            <a:pPr marL="285750" indent="-285750">
              <a:buFont typeface="Arial" pitchFamily="34" charset="0"/>
              <a:buChar char="•"/>
            </a:pPr>
            <a:r>
              <a:rPr lang="en-US" sz="2600" dirty="0"/>
              <a:t>Web apps allow several people to collaborate on projects because the project files are stored on the Web and can be easily shared</a:t>
            </a:r>
          </a:p>
        </p:txBody>
      </p:sp>
      <p:pic>
        <p:nvPicPr>
          <p:cNvPr id="5" name="Picture 4" descr="An illustration with two screenshots depicts the sharing of files using web apps. Screenshot one depicts the web page with address “docs.google.com.” The supporting text pointing the address reads “Google Docs is a word processing app that provides tools for creating and editing documents within a browser.” The second screenshot depicts the google docs window displaying the options listed under the heading “Share with others.” The list of people with whom the file is being shared is listed under the heading “People.” The supporting text pointing the second screenshot reads “Documents created with Google Docs can be shared for collaborative edit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2120" y="1750777"/>
            <a:ext cx="5111960" cy="3356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0347326"/>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Web Apps - Advantages</a:t>
            </a:r>
          </a:p>
        </p:txBody>
      </p:sp>
      <p:sp>
        <p:nvSpPr>
          <p:cNvPr id="8" name="Content Placeholder 7"/>
          <p:cNvSpPr>
            <a:spLocks noGrp="1"/>
          </p:cNvSpPr>
          <p:nvPr>
            <p:ph idx="1"/>
          </p:nvPr>
        </p:nvSpPr>
        <p:spPr/>
        <p:txBody>
          <a:bodyPr>
            <a:normAutofit fontScale="92500" lnSpcReduction="10000"/>
          </a:bodyPr>
          <a:lstStyle/>
          <a:p>
            <a:r>
              <a:rPr lang="en-US" dirty="0"/>
              <a:t>You can access Web apps from any device that has a browser and an Internet connection, including full-size computers, smartphones, tablet computers, and enhanced media players</a:t>
            </a:r>
          </a:p>
          <a:p>
            <a:r>
              <a:rPr lang="en-US" dirty="0"/>
              <a:t>Your data is usually stored on the app’s web site, so you can access data even when you are away from your main computer</a:t>
            </a:r>
          </a:p>
          <a:p>
            <a:r>
              <a:rPr lang="en-US" dirty="0"/>
              <a:t>Web apps are always up to date; you don’t have to install updates because the latest version is the one posted at the Web site where you access the app</a:t>
            </a:r>
          </a:p>
          <a:p>
            <a:r>
              <a:rPr lang="en-US" dirty="0"/>
              <a:t>Web apps don’t require local storage space, so you don't have to worry about them accumulating on your hard disk or SSD</a:t>
            </a:r>
          </a:p>
        </p:txBody>
      </p:sp>
    </p:spTree>
    <p:extLst>
      <p:ext uri="{BB962C8B-B14F-4D97-AF65-F5344CB8AC3E}">
        <p14:creationId xmlns:p14="http://schemas.microsoft.com/office/powerpoint/2010/main" val="39704094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Web Apps - Disadvantages</a:t>
            </a:r>
          </a:p>
        </p:txBody>
      </p:sp>
      <p:sp>
        <p:nvSpPr>
          <p:cNvPr id="8" name="Content Placeholder 7"/>
          <p:cNvSpPr>
            <a:spLocks noGrp="1"/>
          </p:cNvSpPr>
          <p:nvPr>
            <p:ph idx="1"/>
          </p:nvPr>
        </p:nvSpPr>
        <p:spPr/>
        <p:txBody>
          <a:bodyPr/>
          <a:lstStyle/>
          <a:p>
            <a:r>
              <a:rPr lang="en-US" dirty="0"/>
              <a:t>Web apps tend to have fewer features than applications that require installation</a:t>
            </a:r>
          </a:p>
          <a:p>
            <a:r>
              <a:rPr lang="en-US" dirty="0"/>
              <a:t>If the site hosting the app shuts down, you will not be able to access the application or your data</a:t>
            </a:r>
          </a:p>
          <a:p>
            <a:r>
              <a:rPr lang="en-US" dirty="0"/>
              <a:t>Your data might be more vulnerable to exposure or loss because it is out of your control.  If possible, back up data to a local device or to an auxiliary cloud storage site</a:t>
            </a:r>
          </a:p>
        </p:txBody>
      </p:sp>
    </p:spTree>
    <p:extLst>
      <p:ext uri="{BB962C8B-B14F-4D97-AF65-F5344CB8AC3E}">
        <p14:creationId xmlns:p14="http://schemas.microsoft.com/office/powerpoint/2010/main" val="22531001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203302"/>
            <a:ext cx="8032638" cy="709174"/>
          </a:xfrm>
        </p:spPr>
        <p:txBody>
          <a:bodyPr/>
          <a:lstStyle/>
          <a:p>
            <a:r>
              <a:rPr lang="en-US" dirty="0"/>
              <a:t>Mobile Apps (1 of 3)</a:t>
            </a:r>
          </a:p>
        </p:txBody>
      </p:sp>
      <p:sp>
        <p:nvSpPr>
          <p:cNvPr id="5" name="Content Placeholder 4"/>
          <p:cNvSpPr>
            <a:spLocks noGrp="1"/>
          </p:cNvSpPr>
          <p:nvPr>
            <p:ph type="body" sz="half" idx="2"/>
          </p:nvPr>
        </p:nvSpPr>
        <p:spPr>
          <a:xfrm>
            <a:off x="162046" y="1053296"/>
            <a:ext cx="8854632" cy="2870226"/>
          </a:xfrm>
        </p:spPr>
        <p:txBody>
          <a:bodyPr>
            <a:noAutofit/>
          </a:bodyPr>
          <a:lstStyle/>
          <a:p>
            <a:pPr marL="457200" indent="-457200">
              <a:buFont typeface="Arial" pitchFamily="34" charset="0"/>
              <a:buChar char="•"/>
            </a:pPr>
            <a:r>
              <a:rPr lang="en-US" sz="2400" dirty="0"/>
              <a:t>A mobile app is designed for a handheld device, such as a smartphone, tablet computer, or enhanced media player</a:t>
            </a:r>
          </a:p>
          <a:p>
            <a:pPr marL="457200" indent="-457200">
              <a:buFont typeface="Arial" pitchFamily="34" charset="0"/>
              <a:buChar char="•"/>
            </a:pPr>
            <a:r>
              <a:rPr lang="en-US" sz="2400" dirty="0"/>
              <a:t>Most handheld devices can use both Web apps and mobile apps</a:t>
            </a:r>
          </a:p>
          <a:p>
            <a:pPr marL="457200" indent="-457200">
              <a:buFont typeface="Arial" pitchFamily="34" charset="0"/>
              <a:buChar char="•"/>
            </a:pPr>
            <a:r>
              <a:rPr lang="en-US" sz="2400" dirty="0"/>
              <a:t>Some apps, such as Yelp and Pandora, are hybrids; a thin client is downloaded from an app store, but during use, data is accessed from the Web</a:t>
            </a:r>
          </a:p>
        </p:txBody>
      </p:sp>
      <p:pic>
        <p:nvPicPr>
          <p:cNvPr id="7" name="Picture 6" descr="Alt text will be entered here.&#10;"/>
          <p:cNvPicPr>
            <a:picLocks noChangeAspect="1"/>
          </p:cNvPicPr>
          <p:nvPr/>
        </p:nvPicPr>
        <p:blipFill>
          <a:blip r:embed="rId2" cstate="print"/>
          <a:stretch>
            <a:fillRect/>
          </a:stretch>
        </p:blipFill>
        <p:spPr>
          <a:xfrm>
            <a:off x="1151695" y="4166125"/>
            <a:ext cx="6840611" cy="1869550"/>
          </a:xfrm>
          <a:prstGeom prst="rect">
            <a:avLst/>
          </a:prstGeom>
        </p:spPr>
      </p:pic>
    </p:spTree>
    <p:extLst>
      <p:ext uri="{BB962C8B-B14F-4D97-AF65-F5344CB8AC3E}">
        <p14:creationId xmlns:p14="http://schemas.microsoft.com/office/powerpoint/2010/main" val="1919222982"/>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Mobile Apps (2 of 3)</a:t>
            </a:r>
          </a:p>
        </p:txBody>
      </p:sp>
      <p:sp>
        <p:nvSpPr>
          <p:cNvPr id="5" name="Content Placeholder 4"/>
          <p:cNvSpPr>
            <a:spLocks noGrp="1"/>
          </p:cNvSpPr>
          <p:nvPr>
            <p:ph idx="1"/>
          </p:nvPr>
        </p:nvSpPr>
        <p:spPr/>
        <p:txBody>
          <a:bodyPr>
            <a:normAutofit/>
          </a:bodyPr>
          <a:lstStyle/>
          <a:p>
            <a:r>
              <a:rPr lang="en-US" dirty="0"/>
              <a:t>A </a:t>
            </a:r>
            <a:r>
              <a:rPr lang="en-US" b="1" dirty="0"/>
              <a:t>mobile app </a:t>
            </a:r>
            <a:r>
              <a:rPr lang="en-US" dirty="0"/>
              <a:t>is designed for a handheld device, such as a smartphone, tablet computer, or enhanced media player</a:t>
            </a:r>
          </a:p>
          <a:p>
            <a:r>
              <a:rPr lang="en-US" dirty="0"/>
              <a:t>iPads, iPhones, and iPods are only allowed to download apps from the official iTunes App Store</a:t>
            </a:r>
          </a:p>
          <a:p>
            <a:r>
              <a:rPr lang="en-US" dirty="0"/>
              <a:t>Apps are available from other sources, but using them requires an unauthorized change to the device’s software called a </a:t>
            </a:r>
            <a:r>
              <a:rPr lang="en-US" b="1" dirty="0"/>
              <a:t>jailbreak</a:t>
            </a:r>
          </a:p>
        </p:txBody>
      </p:sp>
    </p:spTree>
    <p:extLst>
      <p:ext uri="{BB962C8B-B14F-4D97-AF65-F5344CB8AC3E}">
        <p14:creationId xmlns:p14="http://schemas.microsoft.com/office/powerpoint/2010/main" val="33417185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242527"/>
            <a:ext cx="8032638" cy="696474"/>
          </a:xfrm>
        </p:spPr>
        <p:txBody>
          <a:bodyPr/>
          <a:lstStyle/>
          <a:p>
            <a:r>
              <a:rPr lang="en-US" dirty="0"/>
              <a:t>Mobile Apps (3 of 3)</a:t>
            </a:r>
          </a:p>
        </p:txBody>
      </p:sp>
      <p:sp>
        <p:nvSpPr>
          <p:cNvPr id="5" name="Content Placeholder 4"/>
          <p:cNvSpPr>
            <a:spLocks noGrp="1"/>
          </p:cNvSpPr>
          <p:nvPr>
            <p:ph type="body" sz="half" idx="2"/>
          </p:nvPr>
        </p:nvSpPr>
        <p:spPr>
          <a:xfrm>
            <a:off x="266218" y="1238490"/>
            <a:ext cx="8599990" cy="2419109"/>
          </a:xfrm>
        </p:spPr>
        <p:txBody>
          <a:bodyPr>
            <a:noAutofit/>
          </a:bodyPr>
          <a:lstStyle/>
          <a:p>
            <a:pPr marL="457200" indent="-457200">
              <a:buFont typeface="Arial" pitchFamily="34" charset="0"/>
              <a:buChar char="•"/>
            </a:pPr>
            <a:r>
              <a:rPr lang="en-US" sz="2600" dirty="0"/>
              <a:t>After downloading and installing the jailbreak software, your device will be able to install apps from a variety of sources other than the iTunes App Store</a:t>
            </a:r>
          </a:p>
          <a:p>
            <a:pPr marL="457200" indent="-457200">
              <a:buFont typeface="Arial" pitchFamily="34" charset="0"/>
              <a:buChar char="•"/>
            </a:pPr>
            <a:r>
              <a:rPr lang="en-US" sz="2600" dirty="0"/>
              <a:t>The process of making unauthorized modifications to any mobile device is called </a:t>
            </a:r>
            <a:r>
              <a:rPr lang="en-US" sz="2600" b="1" dirty="0"/>
              <a:t>rooting</a:t>
            </a:r>
          </a:p>
        </p:txBody>
      </p:sp>
      <p:pic>
        <p:nvPicPr>
          <p:cNvPr id="7" name="Picture 6" descr="An illustration with three sections lists the different software options for mobile devices, each associated with three attributes with text that reads “Installed locally,” “the Internet,” and “Browser” marked with either a plus or cross mark. The first section depicts the software labeled “web apps” with text that reads “Accessed using a mobile browser” The attributes Internet and Browser are marked with a plus and the attribute installed locally is marked with a cross. The second section depicts the software labeled “Hybrid apps” with text that reads “Require data from the Internet” The attributes “installed locally” and “internet” are marked with a plus and the attribute “browser” is marked with a cross. The third section depicts the software labeled “Mobile apps” with text that reads “Operate without an Internet connection” The attributes “internet” and “Browser” are marked with a cross and the attribute “installed locally” is marked with a plus.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9519" y="3937000"/>
            <a:ext cx="6464962"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314756"/>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Local Applications (1 of 9) </a:t>
            </a:r>
          </a:p>
        </p:txBody>
      </p:sp>
      <p:sp>
        <p:nvSpPr>
          <p:cNvPr id="5" name="Content Placeholder 4"/>
          <p:cNvSpPr>
            <a:spLocks noGrp="1"/>
          </p:cNvSpPr>
          <p:nvPr>
            <p:ph idx="1"/>
          </p:nvPr>
        </p:nvSpPr>
        <p:spPr/>
        <p:txBody>
          <a:bodyPr/>
          <a:lstStyle/>
          <a:p>
            <a:r>
              <a:rPr lang="en-US" dirty="0"/>
              <a:t>A </a:t>
            </a:r>
            <a:r>
              <a:rPr lang="en-US" b="1" dirty="0"/>
              <a:t>local application</a:t>
            </a:r>
            <a:r>
              <a:rPr lang="en-US" dirty="0"/>
              <a:t> is installed on a computer’s hard disk</a:t>
            </a:r>
          </a:p>
          <a:p>
            <a:r>
              <a:rPr lang="en-US" dirty="0"/>
              <a:t>Office suites, games, and professional software tools are common examples of local applications for desktop and laptop computers</a:t>
            </a:r>
          </a:p>
        </p:txBody>
      </p:sp>
    </p:spTree>
    <p:extLst>
      <p:ext uri="{BB962C8B-B14F-4D97-AF65-F5344CB8AC3E}">
        <p14:creationId xmlns:p14="http://schemas.microsoft.com/office/powerpoint/2010/main" val="12835976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34977"/>
            <a:ext cx="8032638" cy="785374"/>
          </a:xfrm>
        </p:spPr>
        <p:txBody>
          <a:bodyPr/>
          <a:lstStyle/>
          <a:p>
            <a:r>
              <a:rPr lang="en-US" dirty="0"/>
              <a:t>Local Applications (2 of 9)</a:t>
            </a:r>
          </a:p>
        </p:txBody>
      </p:sp>
      <p:sp>
        <p:nvSpPr>
          <p:cNvPr id="5" name="Content Placeholder 4"/>
          <p:cNvSpPr>
            <a:spLocks noGrp="1"/>
          </p:cNvSpPr>
          <p:nvPr>
            <p:ph type="body" sz="half" idx="2"/>
          </p:nvPr>
        </p:nvSpPr>
        <p:spPr>
          <a:xfrm>
            <a:off x="127000" y="1145893"/>
            <a:ext cx="8912828" cy="2680269"/>
          </a:xfrm>
        </p:spPr>
        <p:txBody>
          <a:bodyPr>
            <a:noAutofit/>
          </a:bodyPr>
          <a:lstStyle/>
          <a:p>
            <a:pPr marL="457200" indent="-457200">
              <a:buFont typeface="Arial" pitchFamily="34" charset="0"/>
              <a:buChar char="•"/>
            </a:pPr>
            <a:r>
              <a:rPr lang="en-US" sz="2400" dirty="0"/>
              <a:t>Software designed for computers that run Microsoft Windows is commonly composed of multiple files. The main executable file has an .exe extension—for example, </a:t>
            </a:r>
            <a:r>
              <a:rPr lang="en-US" sz="2400" i="1" dirty="0"/>
              <a:t>Inkscape.exe</a:t>
            </a:r>
          </a:p>
          <a:p>
            <a:pPr marL="457200" indent="-457200">
              <a:buFont typeface="Arial" pitchFamily="34" charset="0"/>
              <a:buChar char="•"/>
            </a:pPr>
            <a:r>
              <a:rPr lang="en-US" sz="2400" dirty="0"/>
              <a:t>Additional files required for Windows application software contain support modules called </a:t>
            </a:r>
            <a:r>
              <a:rPr lang="en-US" sz="2400" b="1" dirty="0"/>
              <a:t>application extensions </a:t>
            </a:r>
            <a:r>
              <a:rPr lang="en-US" sz="2400" dirty="0"/>
              <a:t>with file names that end in .dll</a:t>
            </a:r>
          </a:p>
        </p:txBody>
      </p:sp>
      <p:pic>
        <p:nvPicPr>
          <p:cNvPr id="6" name="Picture 5" descr="A screenshot of the Windows Explorer window showing the files stored in different directories. The path depicted in the address bar reads “This PC, OS (C:), Program files, Inkscape.” The files with extensions “.exe,” “.txt,” and “.dll.” are listed in the right pane. The supporting text pointing the file with extension “.exe” reads “User-executable program files contain program code and usually end in .exe.” The supporting text pointing the file with extension “.dll” reads “Application extensions are support files with file names that usually end in .dll.”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7691" y="3826163"/>
            <a:ext cx="3188619" cy="238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8911461"/>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Local Applications (3 of 9)</a:t>
            </a:r>
          </a:p>
        </p:txBody>
      </p:sp>
      <p:sp>
        <p:nvSpPr>
          <p:cNvPr id="5" name="Content Placeholder 4"/>
          <p:cNvSpPr>
            <a:spLocks noGrp="1"/>
          </p:cNvSpPr>
          <p:nvPr>
            <p:ph idx="1"/>
          </p:nvPr>
        </p:nvSpPr>
        <p:spPr/>
        <p:txBody>
          <a:bodyPr/>
          <a:lstStyle/>
          <a:p>
            <a:r>
              <a:rPr lang="en-US" dirty="0"/>
              <a:t>Software for PCs contains a </a:t>
            </a:r>
            <a:r>
              <a:rPr lang="en-US" b="1" dirty="0"/>
              <a:t>setup program </a:t>
            </a:r>
            <a:r>
              <a:rPr lang="en-US" dirty="0"/>
              <a:t>that guides you through the installation process</a:t>
            </a:r>
          </a:p>
          <a:p>
            <a:r>
              <a:rPr lang="en-US" dirty="0"/>
              <a:t>During the installation process, the setup program usually performs the following activities:</a:t>
            </a:r>
          </a:p>
        </p:txBody>
      </p:sp>
    </p:spTree>
    <p:extLst>
      <p:ext uri="{BB962C8B-B14F-4D97-AF65-F5344CB8AC3E}">
        <p14:creationId xmlns:p14="http://schemas.microsoft.com/office/powerpoint/2010/main" val="2185360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Essentials (3 of 7)</a:t>
            </a:r>
          </a:p>
        </p:txBody>
      </p:sp>
      <p:sp>
        <p:nvSpPr>
          <p:cNvPr id="10" name="Content Placeholder 9"/>
          <p:cNvSpPr>
            <a:spLocks noGrp="1"/>
          </p:cNvSpPr>
          <p:nvPr>
            <p:ph idx="1"/>
          </p:nvPr>
        </p:nvSpPr>
        <p:spPr>
          <a:xfrm>
            <a:off x="92596" y="1203767"/>
            <a:ext cx="8981954" cy="4977113"/>
          </a:xfrm>
        </p:spPr>
        <p:txBody>
          <a:bodyPr>
            <a:noAutofit/>
          </a:bodyPr>
          <a:lstStyle/>
          <a:p>
            <a:pPr marL="457200" indent="-457200">
              <a:spcBef>
                <a:spcPts val="300"/>
              </a:spcBef>
              <a:buFont typeface="Arial" pitchFamily="34" charset="0"/>
              <a:buChar char="•"/>
            </a:pPr>
            <a:r>
              <a:rPr lang="en-US" sz="2600" dirty="0"/>
              <a:t>Application Software</a:t>
            </a:r>
          </a:p>
          <a:p>
            <a:pPr marL="742950" lvl="1" indent="-285750">
              <a:spcBef>
                <a:spcPts val="300"/>
              </a:spcBef>
              <a:buFont typeface="Arial" pitchFamily="34" charset="0"/>
              <a:buChar char="–"/>
            </a:pPr>
            <a:r>
              <a:rPr lang="en-US" sz="2400" dirty="0"/>
              <a:t>Professional Tools</a:t>
            </a:r>
          </a:p>
          <a:p>
            <a:pPr marL="1200150" lvl="2" indent="-285750">
              <a:spcBef>
                <a:spcPts val="300"/>
              </a:spcBef>
              <a:buFont typeface="Wingdings" pitchFamily="2" charset="2"/>
              <a:buChar char="§"/>
            </a:pPr>
            <a:r>
              <a:rPr lang="en-US" sz="2200" dirty="0"/>
              <a:t>For automating professional activities at work and in the home office</a:t>
            </a:r>
          </a:p>
          <a:p>
            <a:pPr marL="1200150" lvl="2" indent="-285750">
              <a:spcBef>
                <a:spcPts val="300"/>
              </a:spcBef>
              <a:buFont typeface="Wingdings" pitchFamily="2" charset="2"/>
              <a:buChar char="§"/>
            </a:pPr>
            <a:r>
              <a:rPr lang="en-US" sz="2200" dirty="0"/>
              <a:t>Desktop Publishing, Graphic Design, and Special Effects </a:t>
            </a:r>
          </a:p>
          <a:p>
            <a:pPr marL="742950" lvl="1" indent="-285750">
              <a:spcBef>
                <a:spcPts val="300"/>
              </a:spcBef>
              <a:buFont typeface="Arial" pitchFamily="34" charset="0"/>
              <a:buChar char="–"/>
            </a:pPr>
            <a:r>
              <a:rPr lang="en-US" sz="2200" dirty="0"/>
              <a:t>Educational Software</a:t>
            </a:r>
          </a:p>
          <a:p>
            <a:pPr marL="1257300" lvl="2" indent="-342900">
              <a:spcBef>
                <a:spcPts val="300"/>
              </a:spcBef>
              <a:buFont typeface="Wingdings" pitchFamily="2" charset="2"/>
              <a:buChar char="§"/>
            </a:pPr>
            <a:r>
              <a:rPr lang="en-US" sz="2200" dirty="0"/>
              <a:t>For students and teachers engaged in the process of learning in classrooms and at a distance </a:t>
            </a:r>
          </a:p>
          <a:p>
            <a:pPr marL="1257300" lvl="2" indent="-342900">
              <a:spcBef>
                <a:spcPts val="300"/>
              </a:spcBef>
              <a:buFont typeface="Wingdings" pitchFamily="2" charset="2"/>
              <a:buChar char="§"/>
            </a:pPr>
            <a:r>
              <a:rPr lang="en-US" sz="2200" dirty="0"/>
              <a:t>Tutorials, Courseware, and Learning Management Systems </a:t>
            </a:r>
          </a:p>
          <a:p>
            <a:pPr marL="741363" lvl="1" indent="-277813">
              <a:spcBef>
                <a:spcPts val="300"/>
              </a:spcBef>
              <a:buFont typeface="Arial" pitchFamily="34" charset="0"/>
              <a:buChar char="–"/>
            </a:pPr>
            <a:r>
              <a:rPr lang="en-US" sz="2200" dirty="0"/>
              <a:t>Personal Finance Software </a:t>
            </a:r>
          </a:p>
          <a:p>
            <a:pPr marL="1198563" lvl="2" indent="-277813">
              <a:spcBef>
                <a:spcPts val="300"/>
              </a:spcBef>
              <a:buFont typeface="Wingdings" pitchFamily="2" charset="2"/>
              <a:buChar char="§"/>
            </a:pPr>
            <a:r>
              <a:rPr lang="en-US" sz="2200" dirty="0"/>
              <a:t>For managing bank accounts, preparing taxes, retirement planning, and other financial matters </a:t>
            </a:r>
          </a:p>
          <a:p>
            <a:pPr marL="1198563" lvl="2" indent="-277813">
              <a:spcBef>
                <a:spcPts val="300"/>
              </a:spcBef>
              <a:buFont typeface="Wingdings" pitchFamily="2" charset="2"/>
              <a:buChar char="§"/>
            </a:pPr>
            <a:r>
              <a:rPr lang="en-US" sz="2200" dirty="0"/>
              <a:t>Tax Preparation, Banking Apps, and Loan Calculators</a:t>
            </a:r>
          </a:p>
        </p:txBody>
      </p:sp>
    </p:spTree>
    <p:extLst>
      <p:ext uri="{BB962C8B-B14F-4D97-AF65-F5344CB8AC3E}">
        <p14:creationId xmlns:p14="http://schemas.microsoft.com/office/powerpoint/2010/main" val="6567012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Applications (4 of 9)</a:t>
            </a:r>
          </a:p>
        </p:txBody>
      </p:sp>
      <p:sp>
        <p:nvSpPr>
          <p:cNvPr id="3" name="Content Placeholder 2"/>
          <p:cNvSpPr>
            <a:spLocks noGrp="1"/>
          </p:cNvSpPr>
          <p:nvPr>
            <p:ph idx="1"/>
          </p:nvPr>
        </p:nvSpPr>
        <p:spPr>
          <a:xfrm>
            <a:off x="114300" y="1295400"/>
            <a:ext cx="8839200" cy="4830763"/>
          </a:xfrm>
        </p:spPr>
        <p:txBody>
          <a:bodyPr>
            <a:noAutofit/>
          </a:bodyPr>
          <a:lstStyle/>
          <a:p>
            <a:r>
              <a:rPr lang="en-US" b="1" dirty="0"/>
              <a:t>Copy files</a:t>
            </a:r>
            <a:r>
              <a:rPr lang="en-US" dirty="0"/>
              <a:t> </a:t>
            </a:r>
            <a:r>
              <a:rPr lang="en-US" dirty="0">
                <a:latin typeface="Arial"/>
                <a:cs typeface="Arial"/>
              </a:rPr>
              <a:t>–</a:t>
            </a:r>
            <a:r>
              <a:rPr lang="en-US" dirty="0"/>
              <a:t> Copies application files from distribution media (CDs or DVDs) or downloads files to specified folders on the hard disk</a:t>
            </a:r>
          </a:p>
          <a:p>
            <a:r>
              <a:rPr lang="en-US" b="1" dirty="0"/>
              <a:t>Unzip files</a:t>
            </a:r>
            <a:r>
              <a:rPr lang="en-US" dirty="0"/>
              <a:t> </a:t>
            </a:r>
            <a:r>
              <a:rPr lang="en-US" dirty="0">
                <a:latin typeface="Arial"/>
                <a:cs typeface="Arial"/>
              </a:rPr>
              <a:t>–</a:t>
            </a:r>
            <a:r>
              <a:rPr lang="en-US" dirty="0"/>
              <a:t> Reconstitutes files that have been distributed in compressed format</a:t>
            </a:r>
          </a:p>
          <a:p>
            <a:r>
              <a:rPr lang="en-US" b="1" dirty="0"/>
              <a:t>Check resources</a:t>
            </a:r>
            <a:r>
              <a:rPr lang="en-US" dirty="0"/>
              <a:t> </a:t>
            </a:r>
            <a:r>
              <a:rPr lang="en-US" dirty="0">
                <a:latin typeface="Arial"/>
                <a:cs typeface="Arial"/>
              </a:rPr>
              <a:t>–</a:t>
            </a:r>
            <a:r>
              <a:rPr lang="en-US" dirty="0"/>
              <a:t> Analyzes the computer’s resources, such as processor speed, RAM capacity, and hard disk capacity, to verify that they meet or exceed the minimum system requirements</a:t>
            </a:r>
            <a:endParaRPr lang="en-US" sz="2400" b="1" dirty="0"/>
          </a:p>
          <a:p>
            <a:pPr>
              <a:lnSpc>
                <a:spcPct val="120000"/>
              </a:lnSpc>
            </a:pPr>
            <a:r>
              <a:rPr lang="en-US" sz="2400" b="1" dirty="0"/>
              <a:t>Select device drivers</a:t>
            </a:r>
            <a:r>
              <a:rPr lang="en-US" sz="2400" dirty="0"/>
              <a:t> </a:t>
            </a:r>
            <a:r>
              <a:rPr lang="en-US" sz="2400" dirty="0">
                <a:latin typeface="Arial"/>
                <a:cs typeface="Arial"/>
              </a:rPr>
              <a:t>–</a:t>
            </a:r>
            <a:r>
              <a:rPr lang="en-US" sz="2400" dirty="0"/>
              <a:t> Analyzes hardware components and peripheral devices to select appropriate device drivers</a:t>
            </a:r>
          </a:p>
        </p:txBody>
      </p:sp>
    </p:spTree>
    <p:extLst>
      <p:ext uri="{BB962C8B-B14F-4D97-AF65-F5344CB8AC3E}">
        <p14:creationId xmlns:p14="http://schemas.microsoft.com/office/powerpoint/2010/main" val="22908997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Applications (5 of 9)</a:t>
            </a:r>
          </a:p>
        </p:txBody>
      </p:sp>
      <p:sp>
        <p:nvSpPr>
          <p:cNvPr id="3" name="Content Placeholder 2"/>
          <p:cNvSpPr>
            <a:spLocks noGrp="1"/>
          </p:cNvSpPr>
          <p:nvPr>
            <p:ph idx="1"/>
          </p:nvPr>
        </p:nvSpPr>
        <p:spPr/>
        <p:txBody>
          <a:bodyPr>
            <a:normAutofit fontScale="92500" lnSpcReduction="10000"/>
          </a:bodyPr>
          <a:lstStyle/>
          <a:p>
            <a:pPr>
              <a:lnSpc>
                <a:spcPct val="120000"/>
              </a:lnSpc>
            </a:pPr>
            <a:r>
              <a:rPr lang="en-US" sz="2800" b="1" dirty="0"/>
              <a:t>Find players</a:t>
            </a:r>
            <a:r>
              <a:rPr lang="en-US" sz="2800" dirty="0"/>
              <a:t> </a:t>
            </a:r>
            <a:r>
              <a:rPr lang="en-US" sz="2800" dirty="0">
                <a:latin typeface="Arial"/>
                <a:cs typeface="Arial"/>
              </a:rPr>
              <a:t>–</a:t>
            </a:r>
            <a:r>
              <a:rPr lang="en-US" sz="2800" dirty="0"/>
              <a:t> Looks for any system files and players, such as Microsoft Edge or Windows Media Player, that are required to run the program but are not supplied on the distribution media or download</a:t>
            </a:r>
          </a:p>
          <a:p>
            <a:pPr>
              <a:lnSpc>
                <a:spcPct val="120000"/>
              </a:lnSpc>
            </a:pPr>
            <a:r>
              <a:rPr lang="en-US" sz="2800" b="1" dirty="0"/>
              <a:t>Update the Registry</a:t>
            </a:r>
            <a:r>
              <a:rPr lang="en-US" sz="2800" dirty="0"/>
              <a:t> </a:t>
            </a:r>
            <a:r>
              <a:rPr lang="en-US" sz="2800" dirty="0">
                <a:latin typeface="Arial"/>
                <a:cs typeface="Arial"/>
              </a:rPr>
              <a:t>–</a:t>
            </a:r>
            <a:r>
              <a:rPr lang="en-US" sz="2800" dirty="0"/>
              <a:t> Updates necessary system files, such as the Windows Registry and the Start menu, with information about the new software</a:t>
            </a:r>
          </a:p>
          <a:p>
            <a:pPr>
              <a:lnSpc>
                <a:spcPct val="120000"/>
              </a:lnSpc>
            </a:pPr>
            <a:r>
              <a:rPr lang="en-US" sz="2800" b="1" dirty="0"/>
              <a:t>Update the desktop</a:t>
            </a:r>
            <a:r>
              <a:rPr lang="en-US" sz="2800" dirty="0"/>
              <a:t> </a:t>
            </a:r>
            <a:r>
              <a:rPr lang="en-US" sz="2800" dirty="0">
                <a:latin typeface="Arial"/>
                <a:cs typeface="Arial"/>
              </a:rPr>
              <a:t>–</a:t>
            </a:r>
            <a:r>
              <a:rPr lang="en-US" sz="2800" dirty="0"/>
              <a:t> Places an icon or tile for the new software on the Windows desktop, Start screen, or Start menu</a:t>
            </a:r>
          </a:p>
        </p:txBody>
      </p:sp>
    </p:spTree>
    <p:extLst>
      <p:ext uri="{BB962C8B-B14F-4D97-AF65-F5344CB8AC3E}">
        <p14:creationId xmlns:p14="http://schemas.microsoft.com/office/powerpoint/2010/main" val="36157962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29026"/>
            <a:ext cx="8032638" cy="1004011"/>
          </a:xfrm>
        </p:spPr>
        <p:txBody>
          <a:bodyPr/>
          <a:lstStyle/>
          <a:p>
            <a:r>
              <a:rPr lang="en-US" dirty="0"/>
              <a:t>Local Applications (6 of 9)</a:t>
            </a:r>
          </a:p>
        </p:txBody>
      </p:sp>
      <p:pic>
        <p:nvPicPr>
          <p:cNvPr id="6" name="Picture 3" descr="An illustration with two screenshots depicts the icons for various apps in the start screen or the desktop. The first screenshot depicts the Windows 10 desktop with three icons. The supporting text pointing one of the icons reads “Double-clicking a desktop icon launches the application.” The second screenshot depicts the Start menu with multiple icons arranged in the form of tiles. The supporting text pointing one of the tiles reads “Selecting a tile from the Start screen or Start menu also launches an application.”"/>
          <p:cNvPicPr>
            <a:picLocks noGrp="1" noChangeAspect="1"/>
          </p:cNvPicPr>
          <p:nvPr/>
        </p:nvPicPr>
        <p:blipFill>
          <a:blip r:embed="rId2" cstate="print"/>
          <a:stretch>
            <a:fillRect/>
          </a:stretch>
        </p:blipFill>
        <p:spPr bwMode="auto">
          <a:xfrm>
            <a:off x="1517326" y="1420994"/>
            <a:ext cx="6109348" cy="4651012"/>
          </a:xfrm>
          <a:prstGeom prst="rect">
            <a:avLst/>
          </a:prstGeom>
          <a:noFill/>
          <a:ln w="9525">
            <a:noFill/>
            <a:miter lim="800000"/>
            <a:headEnd/>
            <a:tailEnd/>
          </a:ln>
        </p:spPr>
      </p:pic>
    </p:spTree>
    <p:extLst>
      <p:ext uri="{BB962C8B-B14F-4D97-AF65-F5344CB8AC3E}">
        <p14:creationId xmlns:p14="http://schemas.microsoft.com/office/powerpoint/2010/main" val="3325974262"/>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Local Applications (7 of 9)</a:t>
            </a:r>
          </a:p>
        </p:txBody>
      </p:sp>
      <p:sp>
        <p:nvSpPr>
          <p:cNvPr id="5" name="Content Placeholder 4"/>
          <p:cNvSpPr>
            <a:spLocks noGrp="1"/>
          </p:cNvSpPr>
          <p:nvPr>
            <p:ph idx="1"/>
          </p:nvPr>
        </p:nvSpPr>
        <p:spPr/>
        <p:txBody>
          <a:bodyPr>
            <a:normAutofit/>
          </a:bodyPr>
          <a:lstStyle/>
          <a:p>
            <a:r>
              <a:rPr lang="en-US" dirty="0"/>
              <a:t>The EXE and DLL files for Windows application software are zipped to consolidate them into one large file, which is compressed to decrease its size and reduce the download time</a:t>
            </a:r>
          </a:p>
          <a:p>
            <a:r>
              <a:rPr lang="en-US" dirty="0"/>
              <a:t>Downloaded files are generally stored in the Downloads folder</a:t>
            </a:r>
          </a:p>
          <a:p>
            <a:r>
              <a:rPr lang="en-US" dirty="0"/>
              <a:t>If your computer’s hard drive malfunctions, you can use these files to rebuild your software collection without having to download all of it again</a:t>
            </a:r>
          </a:p>
        </p:txBody>
      </p:sp>
    </p:spTree>
    <p:extLst>
      <p:ext uri="{BB962C8B-B14F-4D97-AF65-F5344CB8AC3E}">
        <p14:creationId xmlns:p14="http://schemas.microsoft.com/office/powerpoint/2010/main" val="13449568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16326"/>
            <a:ext cx="8032638" cy="1004011"/>
          </a:xfrm>
        </p:spPr>
        <p:txBody>
          <a:bodyPr/>
          <a:lstStyle/>
          <a:p>
            <a:r>
              <a:rPr lang="en-US" dirty="0"/>
              <a:t>Local Applications (8 of</a:t>
            </a:r>
            <a:r>
              <a:rPr lang="en-US" baseline="0" dirty="0"/>
              <a:t> 9)</a:t>
            </a:r>
            <a:endParaRPr lang="en-US" dirty="0"/>
          </a:p>
        </p:txBody>
      </p:sp>
      <p:pic>
        <p:nvPicPr>
          <p:cNvPr id="6" name="Picture 5" descr="A screenshot of the Download button. The button is with downward arrow enclosed in a circle towards the left end followed by the text “DOWNLOAD” to the right. &#10;A screenshot of a bar with a text box displaying a message and three buttons labeled “Run,” “Open folder,” and “View Downloads.” &#10;A screenshot of the browser window displaying the web page titled “INKSCAPE 0.92” The heading of the page reads “Welcome to the Inkscape Setup.” At the bottom of the window are two buttons labeled “Next” and “Cancel.” &#10;A screenshot of the window titled “Inkscape- Open Source displaying the license agreement. At the bottom of the window are three buttons labeled “Back,” “Next,” and “Cancel.” &#10;A screenshot of the Inkscape window prompting the user to choose the app Install Location. The button labeled “Browse” used to choose the destination folder is at the center of the screen. At the bottom of the window are three buttons labeled “Back,” “Next” and “Cancel.” &#10;A screenshot of the Inkscape window providing the status of the installation of the app. Along with process indicator, the button “Show details” is at the top of the window. At the bottom of the window are three buttons labeled “Back,” “Next” and “Cancel.” "/>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0"/>
          <a:stretch/>
        </p:blipFill>
        <p:spPr bwMode="auto">
          <a:xfrm>
            <a:off x="2876012" y="1372278"/>
            <a:ext cx="3391977" cy="4723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0326948"/>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90926"/>
            <a:ext cx="8032638" cy="1004011"/>
          </a:xfrm>
        </p:spPr>
        <p:txBody>
          <a:bodyPr/>
          <a:lstStyle/>
          <a:p>
            <a:r>
              <a:rPr lang="en-US" dirty="0"/>
              <a:t>Local Applications (9 of 9)</a:t>
            </a:r>
          </a:p>
        </p:txBody>
      </p:sp>
      <p:sp>
        <p:nvSpPr>
          <p:cNvPr id="3" name="Content Placeholder 2"/>
          <p:cNvSpPr>
            <a:spLocks noGrp="1"/>
          </p:cNvSpPr>
          <p:nvPr>
            <p:ph type="body" sz="half" idx="2"/>
          </p:nvPr>
        </p:nvSpPr>
        <p:spPr>
          <a:xfrm>
            <a:off x="393539" y="1504709"/>
            <a:ext cx="8461094" cy="1245085"/>
          </a:xfrm>
        </p:spPr>
        <p:txBody>
          <a:bodyPr>
            <a:noAutofit/>
          </a:bodyPr>
          <a:lstStyle/>
          <a:p>
            <a:pPr marL="457200" indent="-457200">
              <a:buFont typeface="Arial" pitchFamily="34" charset="0"/>
              <a:buChar char="•"/>
            </a:pPr>
            <a:r>
              <a:rPr lang="en-US" sz="2600" dirty="0"/>
              <a:t>Downloads are ordinarily supplied as a </a:t>
            </a:r>
            <a:r>
              <a:rPr lang="en-US" sz="2600" b="1" dirty="0"/>
              <a:t>DMG </a:t>
            </a:r>
            <a:r>
              <a:rPr lang="en-US" sz="2600" dirty="0"/>
              <a:t>package commonly referred to as a “disk image”</a:t>
            </a:r>
          </a:p>
          <a:p>
            <a:pPr marL="457200" indent="-457200">
              <a:buFont typeface="Arial" pitchFamily="34" charset="0"/>
              <a:buChar char="•"/>
            </a:pPr>
            <a:r>
              <a:rPr lang="en-US" sz="2600" dirty="0"/>
              <a:t>The DMG package has a .dmg extension</a:t>
            </a:r>
          </a:p>
        </p:txBody>
      </p:sp>
      <p:pic>
        <p:nvPicPr>
          <p:cNvPr id="4" name="Picture 3" descr="An illustration with two sections depicts the steps to install the MAC software. Section one depicts the screenshot of the window displaying the DMG package with multiple files. At the bottom of the window are multiple icons. The supporting text pointing the file labeled “Inkscape-0.48-5-2.x11.dmg” reads “1. Select the DMG file from the downloads dock.” Section two depicts the screenshot of the window displaying the Inkscape app with folders labeled “Applications” and “Inkscape.” The supporting text pointing the Applications folder reads “2. Drag the program file to the Applications fold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8448" y="2951359"/>
            <a:ext cx="6307105" cy="3105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396209"/>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07327"/>
            <a:ext cx="8032638" cy="759974"/>
          </a:xfrm>
        </p:spPr>
        <p:txBody>
          <a:bodyPr/>
          <a:lstStyle/>
          <a:p>
            <a:r>
              <a:rPr lang="en-US" dirty="0"/>
              <a:t>Uninstalling Software</a:t>
            </a:r>
          </a:p>
        </p:txBody>
      </p:sp>
      <p:sp>
        <p:nvSpPr>
          <p:cNvPr id="3" name="Content Placeholder 2"/>
          <p:cNvSpPr>
            <a:spLocks noGrp="1"/>
          </p:cNvSpPr>
          <p:nvPr>
            <p:ph type="body" sz="half" idx="2"/>
          </p:nvPr>
        </p:nvSpPr>
        <p:spPr>
          <a:xfrm>
            <a:off x="150471" y="1157468"/>
            <a:ext cx="8843058" cy="2465408"/>
          </a:xfrm>
        </p:spPr>
        <p:txBody>
          <a:bodyPr>
            <a:noAutofit/>
          </a:bodyPr>
          <a:lstStyle/>
          <a:p>
            <a:pPr marL="457200" indent="-457200">
              <a:buFont typeface="Arial" pitchFamily="34" charset="0"/>
              <a:buChar char="•"/>
            </a:pPr>
            <a:r>
              <a:rPr lang="en-US" sz="2400" dirty="0"/>
              <a:t>The process of removing software differs for PCs and Macs</a:t>
            </a:r>
          </a:p>
          <a:p>
            <a:pPr marL="457200" indent="-457200">
              <a:buFont typeface="Arial" pitchFamily="34" charset="0"/>
              <a:buChar char="•"/>
            </a:pPr>
            <a:r>
              <a:rPr lang="en-US" sz="2400" dirty="0"/>
              <a:t>Most Mac users simply use Finder to locate the program’s APP file or folder and move it to the trash</a:t>
            </a:r>
          </a:p>
          <a:p>
            <a:pPr marL="457200" indent="-457200">
              <a:buFont typeface="Arial" pitchFamily="34" charset="0"/>
              <a:buChar char="•"/>
            </a:pPr>
            <a:r>
              <a:rPr lang="en-US" sz="2400" dirty="0"/>
              <a:t>The Windows OS includes an </a:t>
            </a:r>
            <a:r>
              <a:rPr lang="en-US" sz="2400" b="1" dirty="0"/>
              <a:t>uninstall utility</a:t>
            </a:r>
            <a:r>
              <a:rPr lang="en-US" sz="2400" dirty="0"/>
              <a:t>, which deletes the software’s files from various folders on your computer’s hard disk</a:t>
            </a:r>
          </a:p>
        </p:txBody>
      </p:sp>
      <p:pic>
        <p:nvPicPr>
          <p:cNvPr id="4" name="Picture 3" descr="A screenshot of the window titled “Programs and features” depicts the steps to remove software from a PC. The path indicated in the address bar below the title reads “Control Panel, Programs, Programs and Features.” The left pane of the window shows the options listed under the heading “Control Panel Home” with option “View Installed Updates” highlighted. The right pane of the window is titled “Uninstall or Change a Program.” The programs that are installed on the PC are listed in the right pane. The buttons organize and Uninstall are above the list. In the list of programs, the program labeled “Inkscape 0.92.0” is highlighted and the description of the same is provided at the bottom of the right pane. The supporting text pointing the program reads “Select the application you want to remove, then select Uninstall.” "/>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605775" y="3759379"/>
            <a:ext cx="4272296" cy="2440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7858931"/>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Section D: Productivity Software (1 of 2)</a:t>
            </a:r>
          </a:p>
        </p:txBody>
      </p:sp>
      <p:sp>
        <p:nvSpPr>
          <p:cNvPr id="5" name="Content Placeholder 4"/>
          <p:cNvSpPr>
            <a:spLocks noGrp="1"/>
          </p:cNvSpPr>
          <p:nvPr>
            <p:ph idx="1"/>
          </p:nvPr>
        </p:nvSpPr>
        <p:spPr/>
        <p:txBody>
          <a:bodyPr>
            <a:normAutofit/>
          </a:bodyPr>
          <a:lstStyle/>
          <a:p>
            <a:r>
              <a:rPr lang="en-US" dirty="0"/>
              <a:t>Office Suite Basics</a:t>
            </a:r>
          </a:p>
          <a:p>
            <a:r>
              <a:rPr lang="en-US" dirty="0"/>
              <a:t>Word Processing</a:t>
            </a:r>
          </a:p>
          <a:p>
            <a:r>
              <a:rPr lang="en-US" dirty="0"/>
              <a:t>Spreadsheets</a:t>
            </a:r>
          </a:p>
          <a:p>
            <a:r>
              <a:rPr lang="en-US" dirty="0"/>
              <a:t>Databases</a:t>
            </a:r>
          </a:p>
          <a:p>
            <a:r>
              <a:rPr lang="en-US" dirty="0"/>
              <a:t>Presentations</a:t>
            </a:r>
          </a:p>
        </p:txBody>
      </p:sp>
    </p:spTree>
    <p:extLst>
      <p:ext uri="{BB962C8B-B14F-4D97-AF65-F5344CB8AC3E}">
        <p14:creationId xmlns:p14="http://schemas.microsoft.com/office/powerpoint/2010/main" val="4408069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Section D: Productivity Software (2 of 2)</a:t>
            </a:r>
          </a:p>
        </p:txBody>
      </p:sp>
      <p:sp>
        <p:nvSpPr>
          <p:cNvPr id="3" name="Content Placeholder 2"/>
          <p:cNvSpPr>
            <a:spLocks noGrp="1"/>
          </p:cNvSpPr>
          <p:nvPr>
            <p:ph idx="1"/>
          </p:nvPr>
        </p:nvSpPr>
        <p:spPr>
          <a:xfrm>
            <a:off x="138896" y="1203768"/>
            <a:ext cx="8852704" cy="4968695"/>
          </a:xfrm>
        </p:spPr>
        <p:txBody>
          <a:bodyPr>
            <a:noAutofit/>
          </a:bodyPr>
          <a:lstStyle/>
          <a:p>
            <a:r>
              <a:rPr lang="en-US" sz="2400" dirty="0"/>
              <a:t>List three applications that are the core of an office suite</a:t>
            </a:r>
          </a:p>
          <a:p>
            <a:r>
              <a:rPr lang="en-US" sz="2400" dirty="0"/>
              <a:t>Describe three features of word processing software that help improve the quality of writing and three features that improve the format of documents</a:t>
            </a:r>
          </a:p>
          <a:p>
            <a:r>
              <a:rPr lang="en-US" sz="2400" dirty="0"/>
              <a:t>Provide an example of a what-if analysis</a:t>
            </a:r>
          </a:p>
          <a:p>
            <a:r>
              <a:rPr lang="en-US" sz="2400" dirty="0"/>
              <a:t>Give an example of a spreadsheet formula that uses mathematical operators and cell references</a:t>
            </a:r>
          </a:p>
          <a:p>
            <a:r>
              <a:rPr lang="en-US" sz="2400" dirty="0"/>
              <a:t>Describe a formula that requires an absolute reference</a:t>
            </a:r>
          </a:p>
          <a:p>
            <a:r>
              <a:rPr lang="en-US" sz="2400" dirty="0"/>
              <a:t>Identify fields and records in a database table</a:t>
            </a:r>
          </a:p>
          <a:p>
            <a:r>
              <a:rPr lang="en-US" sz="2400" dirty="0"/>
              <a:t>Provide an example of a database that would have two or more related tables</a:t>
            </a:r>
          </a:p>
          <a:p>
            <a:r>
              <a:rPr lang="en-US" sz="2400" dirty="0"/>
              <a:t>List five commonly used features of presentation software</a:t>
            </a:r>
          </a:p>
        </p:txBody>
      </p:sp>
    </p:spTree>
    <p:extLst>
      <p:ext uri="{BB962C8B-B14F-4D97-AF65-F5344CB8AC3E}">
        <p14:creationId xmlns:p14="http://schemas.microsoft.com/office/powerpoint/2010/main" val="31051992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Suite Basics (1 of 2)</a:t>
            </a:r>
          </a:p>
        </p:txBody>
      </p:sp>
      <p:sp>
        <p:nvSpPr>
          <p:cNvPr id="3" name="Content Placeholder 2"/>
          <p:cNvSpPr>
            <a:spLocks noGrp="1"/>
          </p:cNvSpPr>
          <p:nvPr>
            <p:ph idx="1"/>
          </p:nvPr>
        </p:nvSpPr>
        <p:spPr/>
        <p:txBody>
          <a:bodyPr/>
          <a:lstStyle/>
          <a:p>
            <a:pPr>
              <a:spcBef>
                <a:spcPts val="600"/>
              </a:spcBef>
            </a:pPr>
            <a:r>
              <a:rPr lang="en-US" dirty="0"/>
              <a:t>Office suites, such as Microsoft Office and Google Docs, are sometimes referred to as </a:t>
            </a:r>
            <a:r>
              <a:rPr lang="en-US" b="1" dirty="0"/>
              <a:t>productivity software</a:t>
            </a:r>
          </a:p>
          <a:p>
            <a:pPr>
              <a:spcBef>
                <a:spcPts val="600"/>
              </a:spcBef>
            </a:pPr>
            <a:r>
              <a:rPr lang="en-US" dirty="0"/>
              <a:t>An </a:t>
            </a:r>
            <a:r>
              <a:rPr lang="en-US" b="1" dirty="0"/>
              <a:t>office suite </a:t>
            </a:r>
            <a:r>
              <a:rPr lang="en-US" dirty="0"/>
              <a:t>is a collection of programs that typically include word processing, spreadsheet, and presentation modules</a:t>
            </a:r>
          </a:p>
          <a:p>
            <a:pPr>
              <a:spcBef>
                <a:spcPts val="600"/>
              </a:spcBef>
            </a:pPr>
            <a:r>
              <a:rPr lang="en-US" dirty="0"/>
              <a:t>In the context of office suites, the term </a:t>
            </a:r>
            <a:r>
              <a:rPr lang="en-US" i="1" dirty="0"/>
              <a:t>module</a:t>
            </a:r>
            <a:r>
              <a:rPr lang="en-US" dirty="0"/>
              <a:t> refers to a component, such as a word processing module</a:t>
            </a:r>
          </a:p>
        </p:txBody>
      </p:sp>
    </p:spTree>
    <p:extLst>
      <p:ext uri="{BB962C8B-B14F-4D97-AF65-F5344CB8AC3E}">
        <p14:creationId xmlns:p14="http://schemas.microsoft.com/office/powerpoint/2010/main" val="1890295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Essentials (4 of 7)</a:t>
            </a:r>
          </a:p>
        </p:txBody>
      </p:sp>
      <p:sp>
        <p:nvSpPr>
          <p:cNvPr id="10" name="Content Placeholder 9"/>
          <p:cNvSpPr>
            <a:spLocks noGrp="1"/>
          </p:cNvSpPr>
          <p:nvPr>
            <p:ph idx="1"/>
          </p:nvPr>
        </p:nvSpPr>
        <p:spPr/>
        <p:txBody>
          <a:bodyPr>
            <a:noAutofit/>
          </a:bodyPr>
          <a:lstStyle/>
          <a:p>
            <a:pPr marL="742950" lvl="1" indent="-285750">
              <a:spcBef>
                <a:spcPts val="600"/>
              </a:spcBef>
              <a:buFont typeface="Arial" pitchFamily="34" charset="0"/>
              <a:buChar char="–"/>
            </a:pPr>
            <a:r>
              <a:rPr lang="en-US" sz="2400" dirty="0"/>
              <a:t>Entertainment Software</a:t>
            </a:r>
          </a:p>
          <a:p>
            <a:pPr marL="1200150" lvl="2" indent="-285750">
              <a:spcBef>
                <a:spcPts val="600"/>
              </a:spcBef>
              <a:buFont typeface="Wingdings" pitchFamily="2" charset="2"/>
              <a:buChar char="§"/>
            </a:pPr>
            <a:r>
              <a:rPr lang="en-US" sz="2200" dirty="0"/>
              <a:t>For accessing media and playing games </a:t>
            </a:r>
          </a:p>
          <a:p>
            <a:pPr marL="1200150" lvl="2" indent="-285750">
              <a:spcBef>
                <a:spcPts val="600"/>
              </a:spcBef>
              <a:buFont typeface="Wingdings" pitchFamily="2" charset="2"/>
              <a:buChar char="§"/>
            </a:pPr>
            <a:r>
              <a:rPr lang="en-US" sz="2200" dirty="0"/>
              <a:t>Ebook Readers, Games, Media Players, and Media Editors </a:t>
            </a:r>
          </a:p>
          <a:p>
            <a:pPr marL="738188" indent="-285750">
              <a:spcBef>
                <a:spcPts val="600"/>
              </a:spcBef>
              <a:buFont typeface="Arial" pitchFamily="34" charset="0"/>
              <a:buChar char="–"/>
            </a:pPr>
            <a:r>
              <a:rPr lang="en-US" sz="2400" dirty="0"/>
              <a:t>Reference Software</a:t>
            </a:r>
          </a:p>
          <a:p>
            <a:pPr marL="1200150" lvl="2" indent="-285750">
              <a:spcBef>
                <a:spcPts val="600"/>
              </a:spcBef>
              <a:buFont typeface="Wingdings" pitchFamily="2" charset="2"/>
              <a:buChar char="§"/>
            </a:pPr>
            <a:r>
              <a:rPr lang="en-US" sz="2200" dirty="0"/>
              <a:t>For accessing information in specific topic areas </a:t>
            </a:r>
          </a:p>
          <a:p>
            <a:pPr marL="1200150" lvl="2" indent="-285750">
              <a:spcBef>
                <a:spcPts val="600"/>
              </a:spcBef>
              <a:buFont typeface="Wingdings" pitchFamily="2" charset="2"/>
              <a:buChar char="§"/>
            </a:pPr>
            <a:r>
              <a:rPr lang="en-US" sz="2200" dirty="0"/>
              <a:t>Travel, Sports, Medical, Hobbies, Lifestyle, Maps, News, Weather, and  Shopping </a:t>
            </a:r>
          </a:p>
          <a:p>
            <a:pPr marL="798513" lvl="1" indent="-341313">
              <a:spcBef>
                <a:spcPts val="600"/>
              </a:spcBef>
              <a:buFont typeface="Arial" pitchFamily="34" charset="0"/>
              <a:buChar char="–"/>
            </a:pPr>
            <a:r>
              <a:rPr lang="en-US" sz="2400" dirty="0"/>
              <a:t>Social Media Software </a:t>
            </a:r>
          </a:p>
          <a:p>
            <a:pPr marL="1257300" lvl="2" indent="-342900">
              <a:spcBef>
                <a:spcPts val="600"/>
              </a:spcBef>
              <a:buFont typeface="Wingdings" pitchFamily="2" charset="2"/>
              <a:buChar char="§"/>
            </a:pPr>
            <a:r>
              <a:rPr lang="en-US" sz="2200" dirty="0"/>
              <a:t>For accessing and working with social media services, such as Facebook and WordPress </a:t>
            </a:r>
          </a:p>
          <a:p>
            <a:pPr marL="1257300" lvl="2" indent="-342900">
              <a:spcBef>
                <a:spcPts val="600"/>
              </a:spcBef>
              <a:buFont typeface="Wingdings" pitchFamily="2" charset="2"/>
              <a:buChar char="§"/>
            </a:pPr>
            <a:r>
              <a:rPr lang="en-US" sz="2200" dirty="0"/>
              <a:t>Social Analytics, Dashboards, and Marketing</a:t>
            </a:r>
          </a:p>
        </p:txBody>
      </p:sp>
    </p:spTree>
    <p:extLst>
      <p:ext uri="{BB962C8B-B14F-4D97-AF65-F5344CB8AC3E}">
        <p14:creationId xmlns:p14="http://schemas.microsoft.com/office/powerpoint/2010/main" val="31814464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03627"/>
            <a:ext cx="8032638" cy="759974"/>
          </a:xfrm>
        </p:spPr>
        <p:txBody>
          <a:bodyPr/>
          <a:lstStyle/>
          <a:p>
            <a:r>
              <a:rPr lang="en-US" dirty="0"/>
              <a:t>Office Suite Basics (2 of 2)</a:t>
            </a:r>
          </a:p>
        </p:txBody>
      </p:sp>
      <p:graphicFrame>
        <p:nvGraphicFramePr>
          <p:cNvPr id="6" name="Table 5"/>
          <p:cNvGraphicFramePr>
            <a:graphicFrameLocks noGrp="1"/>
          </p:cNvGraphicFramePr>
          <p:nvPr>
            <p:extLst>
              <p:ext uri="{D42A27DB-BD31-4B8C-83A1-F6EECF244321}">
                <p14:modId xmlns:p14="http://schemas.microsoft.com/office/powerpoint/2010/main" val="3590476356"/>
              </p:ext>
            </p:extLst>
          </p:nvPr>
        </p:nvGraphicFramePr>
        <p:xfrm>
          <a:off x="495299" y="1249680"/>
          <a:ext cx="8153400" cy="3931920"/>
        </p:xfrm>
        <a:graphic>
          <a:graphicData uri="http://schemas.openxmlformats.org/drawingml/2006/table">
            <a:tbl>
              <a:tblPr firstRow="1" bandRow="1">
                <a:tableStyleId>{5940675A-B579-460E-94D1-54222C63F5DA}</a:tableStyleId>
              </a:tblPr>
              <a:tblGrid>
                <a:gridCol w="2166878">
                  <a:extLst>
                    <a:ext uri="{9D8B030D-6E8A-4147-A177-3AD203B41FA5}">
                      <a16:colId xmlns:a16="http://schemas.microsoft.com/office/drawing/2014/main" val="20000"/>
                    </a:ext>
                  </a:extLst>
                </a:gridCol>
                <a:gridCol w="3268722">
                  <a:extLst>
                    <a:ext uri="{9D8B030D-6E8A-4147-A177-3AD203B41FA5}">
                      <a16:colId xmlns:a16="http://schemas.microsoft.com/office/drawing/2014/main" val="20001"/>
                    </a:ext>
                  </a:extLst>
                </a:gridCol>
                <a:gridCol w="2717800">
                  <a:extLst>
                    <a:ext uri="{9D8B030D-6E8A-4147-A177-3AD203B41FA5}">
                      <a16:colId xmlns:a16="http://schemas.microsoft.com/office/drawing/2014/main" val="20002"/>
                    </a:ext>
                  </a:extLst>
                </a:gridCol>
              </a:tblGrid>
              <a:tr h="339793">
                <a:tc>
                  <a:txBody>
                    <a:bodyPr/>
                    <a:lstStyle/>
                    <a:p>
                      <a:pPr algn="ctr"/>
                      <a:r>
                        <a:rPr lang="en-US" sz="1600" b="1" dirty="0">
                          <a:solidFill>
                            <a:schemeClr val="bg1"/>
                          </a:solidFill>
                          <a:latin typeface="Arial" pitchFamily="34" charset="0"/>
                          <a:cs typeface="Arial" pitchFamily="34" charset="0"/>
                        </a:rPr>
                        <a:t>NAME </a:t>
                      </a:r>
                    </a:p>
                  </a:txBody>
                  <a:tcPr>
                    <a:solidFill>
                      <a:srgbClr val="845951"/>
                    </a:solidFill>
                  </a:tcPr>
                </a:tc>
                <a:tc>
                  <a:txBody>
                    <a:bodyPr/>
                    <a:lstStyle/>
                    <a:p>
                      <a:pPr algn="ctr"/>
                      <a:r>
                        <a:rPr lang="en-US" sz="1600" b="1" dirty="0">
                          <a:solidFill>
                            <a:schemeClr val="bg1"/>
                          </a:solidFill>
                          <a:latin typeface="Arial" pitchFamily="34" charset="0"/>
                          <a:cs typeface="Arial" pitchFamily="34" charset="0"/>
                        </a:rPr>
                        <a:t>MODULES</a:t>
                      </a:r>
                    </a:p>
                  </a:txBody>
                  <a:tcPr>
                    <a:solidFill>
                      <a:srgbClr val="845951"/>
                    </a:solidFill>
                  </a:tcPr>
                </a:tc>
                <a:tc>
                  <a:txBody>
                    <a:bodyPr/>
                    <a:lstStyle/>
                    <a:p>
                      <a:pPr algn="ctr"/>
                      <a:r>
                        <a:rPr lang="en-US" sz="1600" b="1" dirty="0">
                          <a:solidFill>
                            <a:schemeClr val="bg1"/>
                          </a:solidFill>
                          <a:latin typeface="Arial" pitchFamily="34" charset="0"/>
                          <a:cs typeface="Arial" pitchFamily="34" charset="0"/>
                        </a:rPr>
                        <a:t>PLATFORM</a:t>
                      </a:r>
                    </a:p>
                  </a:txBody>
                  <a:tcPr>
                    <a:solidFill>
                      <a:srgbClr val="845951"/>
                    </a:solidFill>
                  </a:tcPr>
                </a:tc>
                <a:extLst>
                  <a:ext uri="{0D108BD9-81ED-4DB2-BD59-A6C34878D82A}">
                    <a16:rowId xmlns:a16="http://schemas.microsoft.com/office/drawing/2014/main" val="10000"/>
                  </a:ext>
                </a:extLst>
              </a:tr>
              <a:tr h="648267">
                <a:tc>
                  <a:txBody>
                    <a:bodyPr/>
                    <a:lstStyle/>
                    <a:p>
                      <a:r>
                        <a:rPr lang="en-US" sz="1600" dirty="0">
                          <a:latin typeface="Arial" pitchFamily="34" charset="0"/>
                          <a:cs typeface="Arial" pitchFamily="34" charset="0"/>
                        </a:rPr>
                        <a:t>Google Docs</a:t>
                      </a:r>
                    </a:p>
                  </a:txBody>
                  <a:tcPr/>
                </a:tc>
                <a:tc>
                  <a:txBody>
                    <a:bodyPr/>
                    <a:lstStyle/>
                    <a:p>
                      <a:r>
                        <a:rPr lang="en-US" sz="1600" dirty="0">
                          <a:latin typeface="Arial" pitchFamily="34" charset="0"/>
                          <a:cs typeface="Arial" pitchFamily="34" charset="0"/>
                        </a:rPr>
                        <a:t>Word processing, spreadsheet, presentation</a:t>
                      </a:r>
                    </a:p>
                  </a:txBody>
                  <a:tcPr/>
                </a:tc>
                <a:tc>
                  <a:txBody>
                    <a:bodyPr/>
                    <a:lstStyle/>
                    <a:p>
                      <a:r>
                        <a:rPr lang="en-US" sz="1600" dirty="0">
                          <a:latin typeface="Arial" pitchFamily="34" charset="0"/>
                          <a:cs typeface="Arial" pitchFamily="34" charset="0"/>
                        </a:rPr>
                        <a:t>Online(free)</a:t>
                      </a:r>
                    </a:p>
                  </a:txBody>
                  <a:tcPr/>
                </a:tc>
                <a:extLst>
                  <a:ext uri="{0D108BD9-81ED-4DB2-BD59-A6C34878D82A}">
                    <a16:rowId xmlns:a16="http://schemas.microsoft.com/office/drawing/2014/main" val="10001"/>
                  </a:ext>
                </a:extLst>
              </a:tr>
              <a:tr h="609600">
                <a:tc>
                  <a:txBody>
                    <a:bodyPr/>
                    <a:lstStyle/>
                    <a:p>
                      <a:r>
                        <a:rPr lang="en-US" sz="1600" dirty="0">
                          <a:latin typeface="Arial" pitchFamily="34" charset="0"/>
                          <a:cs typeface="Arial" pitchFamily="34" charset="0"/>
                        </a:rPr>
                        <a:t>iWork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itchFamily="34" charset="0"/>
                          <a:cs typeface="Arial" pitchFamily="34" charset="0"/>
                        </a:rPr>
                        <a:t>Word processing, spreadsheet, presentation</a:t>
                      </a:r>
                    </a:p>
                  </a:txBody>
                  <a:tcPr/>
                </a:tc>
                <a:tc>
                  <a:txBody>
                    <a:bodyPr/>
                    <a:lstStyle/>
                    <a:p>
                      <a:r>
                        <a:rPr lang="en-US" sz="1600" dirty="0">
                          <a:latin typeface="Arial" pitchFamily="34" charset="0"/>
                          <a:cs typeface="Arial" pitchFamily="34" charset="0"/>
                        </a:rPr>
                        <a:t>macOS($$)</a:t>
                      </a:r>
                    </a:p>
                  </a:txBody>
                  <a:tcPr/>
                </a:tc>
                <a:extLst>
                  <a:ext uri="{0D108BD9-81ED-4DB2-BD59-A6C34878D82A}">
                    <a16:rowId xmlns:a16="http://schemas.microsoft.com/office/drawing/2014/main" val="10002"/>
                  </a:ext>
                </a:extLst>
              </a:tr>
              <a:tr h="863600">
                <a:tc>
                  <a:txBody>
                    <a:bodyPr/>
                    <a:lstStyle/>
                    <a:p>
                      <a:r>
                        <a:rPr lang="en-US" sz="1600" dirty="0">
                          <a:latin typeface="Arial" pitchFamily="34" charset="0"/>
                          <a:cs typeface="Arial" pitchFamily="34" charset="0"/>
                        </a:rPr>
                        <a:t>LibreOffice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itchFamily="34" charset="0"/>
                          <a:cs typeface="Arial" pitchFamily="34" charset="0"/>
                        </a:rPr>
                        <a:t>Word processing, spreadsheet, presentation,</a:t>
                      </a:r>
                      <a:r>
                        <a:rPr lang="en-US" sz="1600" baseline="0" dirty="0">
                          <a:latin typeface="Arial" pitchFamily="34" charset="0"/>
                          <a:cs typeface="Arial" pitchFamily="34" charset="0"/>
                        </a:rPr>
                        <a:t> database, drawing</a:t>
                      </a:r>
                      <a:endParaRPr lang="en-US" sz="1600" dirty="0">
                        <a:latin typeface="Arial" pitchFamily="34" charset="0"/>
                        <a:cs typeface="Arial" pitchFamily="34" charset="0"/>
                      </a:endParaRPr>
                    </a:p>
                  </a:txBody>
                  <a:tcPr/>
                </a:tc>
                <a:tc>
                  <a:txBody>
                    <a:bodyPr/>
                    <a:lstStyle/>
                    <a:p>
                      <a:r>
                        <a:rPr lang="en-US" sz="1600" dirty="0">
                          <a:latin typeface="Arial" pitchFamily="34" charset="0"/>
                          <a:cs typeface="Arial" pitchFamily="34" charset="0"/>
                        </a:rPr>
                        <a:t>Windows, macOS, Linux(Free)</a:t>
                      </a:r>
                    </a:p>
                  </a:txBody>
                  <a:tcPr/>
                </a:tc>
                <a:extLst>
                  <a:ext uri="{0D108BD9-81ED-4DB2-BD59-A6C34878D82A}">
                    <a16:rowId xmlns:a16="http://schemas.microsoft.com/office/drawing/2014/main" val="10003"/>
                  </a:ext>
                </a:extLst>
              </a:tr>
              <a:tr h="838200">
                <a:tc>
                  <a:txBody>
                    <a:bodyPr/>
                    <a:lstStyle/>
                    <a:p>
                      <a:r>
                        <a:rPr lang="en-US" sz="1600" dirty="0">
                          <a:latin typeface="Arial" pitchFamily="34" charset="0"/>
                          <a:cs typeface="Arial" pitchFamily="34" charset="0"/>
                        </a:rPr>
                        <a:t>Microsoft Office</a:t>
                      </a:r>
                    </a:p>
                  </a:txBody>
                  <a:tcPr/>
                </a:tc>
                <a:tc>
                  <a:txBody>
                    <a:bodyPr/>
                    <a:lstStyle/>
                    <a:p>
                      <a:r>
                        <a:rPr lang="en-US" sz="1600" dirty="0">
                          <a:latin typeface="Arial" pitchFamily="34" charset="0"/>
                          <a:cs typeface="Arial" pitchFamily="34" charset="0"/>
                        </a:rPr>
                        <a:t>Word processing, spreadsheet, presentation,</a:t>
                      </a:r>
                      <a:r>
                        <a:rPr lang="en-US" sz="1600" baseline="0" dirty="0">
                          <a:latin typeface="Arial" pitchFamily="34" charset="0"/>
                          <a:cs typeface="Arial" pitchFamily="34" charset="0"/>
                        </a:rPr>
                        <a:t> database, mail/calendar</a:t>
                      </a:r>
                      <a:endParaRPr lang="en-US" sz="1600" dirty="0">
                        <a:latin typeface="Arial" pitchFamily="34" charset="0"/>
                        <a:cs typeface="Arial" pitchFamily="34" charset="0"/>
                      </a:endParaRPr>
                    </a:p>
                  </a:txBody>
                  <a:tcPr/>
                </a:tc>
                <a:tc>
                  <a:txBody>
                    <a:bodyPr/>
                    <a:lstStyle/>
                    <a:p>
                      <a:r>
                        <a:rPr lang="en-US" sz="1600" dirty="0">
                          <a:latin typeface="Arial" pitchFamily="34" charset="0"/>
                          <a:cs typeface="Arial" pitchFamily="34" charset="0"/>
                        </a:rPr>
                        <a:t>Windows, macOS, Linux, iOS, Android($$)</a:t>
                      </a:r>
                    </a:p>
                  </a:txBody>
                  <a:tcPr/>
                </a:tc>
                <a:extLst>
                  <a:ext uri="{0D108BD9-81ED-4DB2-BD59-A6C34878D82A}">
                    <a16:rowId xmlns:a16="http://schemas.microsoft.com/office/drawing/2014/main" val="10004"/>
                  </a:ext>
                </a:extLst>
              </a:tr>
              <a:tr h="632460">
                <a:tc>
                  <a:txBody>
                    <a:bodyPr/>
                    <a:lstStyle/>
                    <a:p>
                      <a:r>
                        <a:rPr lang="en-US" sz="1600" dirty="0">
                          <a:latin typeface="Arial" pitchFamily="34" charset="0"/>
                          <a:cs typeface="Arial" pitchFamily="34" charset="0"/>
                        </a:rPr>
                        <a:t>Zoho</a:t>
                      </a:r>
                      <a:r>
                        <a:rPr lang="en-US" sz="1600" baseline="0" dirty="0">
                          <a:latin typeface="Arial" pitchFamily="34" charset="0"/>
                          <a:cs typeface="Arial" pitchFamily="34" charset="0"/>
                        </a:rPr>
                        <a:t> </a:t>
                      </a:r>
                      <a:r>
                        <a:rPr lang="en-US" sz="1600" dirty="0">
                          <a:latin typeface="Arial" pitchFamily="34" charset="0"/>
                          <a:cs typeface="Arial" pitchFamily="34" charset="0"/>
                        </a:rPr>
                        <a:t>Office Suite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itchFamily="34" charset="0"/>
                          <a:cs typeface="Arial" pitchFamily="34" charset="0"/>
                        </a:rPr>
                        <a:t>Word processing, spreadsheet, presentation,calender,and</a:t>
                      </a:r>
                      <a:r>
                        <a:rPr lang="en-US" sz="1600" baseline="0" dirty="0">
                          <a:latin typeface="Arial" pitchFamily="34" charset="0"/>
                          <a:cs typeface="Arial" pitchFamily="34" charset="0"/>
                        </a:rPr>
                        <a:t> more</a:t>
                      </a:r>
                      <a:endParaRPr lang="en-US" sz="16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itchFamily="34" charset="0"/>
                          <a:cs typeface="Arial" pitchFamily="34" charset="0"/>
                        </a:rPr>
                        <a:t>Online(free)</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21844834"/>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Processing (1 of 4)</a:t>
            </a:r>
          </a:p>
        </p:txBody>
      </p:sp>
      <p:sp>
        <p:nvSpPr>
          <p:cNvPr id="3" name="Content Placeholder 2"/>
          <p:cNvSpPr>
            <a:spLocks noGrp="1"/>
          </p:cNvSpPr>
          <p:nvPr>
            <p:ph idx="1"/>
          </p:nvPr>
        </p:nvSpPr>
        <p:spPr/>
        <p:txBody>
          <a:bodyPr/>
          <a:lstStyle/>
          <a:p>
            <a:r>
              <a:rPr lang="en-US" dirty="0"/>
              <a:t>Word processing software has replaced typewriters for producing many types of documents, including reports, letters, memos, papers, and book manuscripts</a:t>
            </a:r>
          </a:p>
          <a:p>
            <a:r>
              <a:rPr lang="en-US" dirty="0"/>
              <a:t>A typical word processor window displays a work area, called a workspace, that represents a blank piece of paper; the window also includes controls for viewing and formatting the document</a:t>
            </a:r>
          </a:p>
        </p:txBody>
      </p:sp>
    </p:spTree>
    <p:extLst>
      <p:ext uri="{BB962C8B-B14F-4D97-AF65-F5344CB8AC3E}">
        <p14:creationId xmlns:p14="http://schemas.microsoft.com/office/powerpoint/2010/main" val="16698363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230627"/>
            <a:ext cx="8032638" cy="696474"/>
          </a:xfrm>
        </p:spPr>
        <p:txBody>
          <a:bodyPr/>
          <a:lstStyle/>
          <a:p>
            <a:r>
              <a:rPr lang="en-US" dirty="0"/>
              <a:t>Word Processing (2 of 4)</a:t>
            </a:r>
          </a:p>
        </p:txBody>
      </p:sp>
      <p:pic>
        <p:nvPicPr>
          <p:cNvPr id="6" name="Picture 5" descr="A screenshot of the Microsoft Word window depicts the different elements of the window. The bar at the top of the window displaying the name of the document is labeled “Title bar.” A row of tabs below the title bar is labeled “Tabs or menus.” Below the menus, a ruler is present with markings labeled as “Controls.” The region below the menus is labeled “Document workspace.” The bar below the working space giving details of the word count and the page numbers is labeled “Status bar.” The three buttons to the right of the status bar are labeled “Views.” The slider to the right of the view buttons is labeled “Zoom control.”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8300" y="1277075"/>
            <a:ext cx="6267400" cy="473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9435784"/>
      </p:ext>
    </p:extLst>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67127"/>
            <a:ext cx="8032638" cy="759974"/>
          </a:xfrm>
        </p:spPr>
        <p:txBody>
          <a:bodyPr/>
          <a:lstStyle/>
          <a:p>
            <a:r>
              <a:rPr lang="en-US" dirty="0"/>
              <a:t>Word Processing (3 of 4)</a:t>
            </a:r>
          </a:p>
        </p:txBody>
      </p:sp>
      <p:pic>
        <p:nvPicPr>
          <p:cNvPr id="4" name="Picture 3" descr="A screenshot of the Microsoft Word window depicts the steps to check spelling and Grammar of the text in a document. The option labeled as “Spelling &amp; Grammar” in the menus at the top of the window is highlighted. The supporting text pointing the option reads “To check the spelling for an entire document, click the Spelling &amp; Grammar button on the REVIEW tab.” The text in the working area is with words highlighted with a red colored wavy line and words highlighted with a green colored wavy line. The supporting text pointing the word highlighted with a red wavy line reads “A wavy red line indicates a possible misspelling. Right-click the word to display a shortcut menu that contains suggested correct spellings.” The supporting text pointing the word highlighted with a blue line reads “Blue lines indicate a possible grammar error. Right-click the word to display suggestions.” To the right of the working area is a small window titled “Spelling” with three buttons labeled “Ignore,” “Ignore all,” and “Add” and the word that is highlighted in the text with a red colored wavy line. The supporting text pointing the Spelling window reads “Use these buttons to ignore a word, change a word, or add a word to the spelling dictionary.”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7178" y="1118755"/>
            <a:ext cx="6469644" cy="4849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5262625"/>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69" y="154427"/>
            <a:ext cx="8032638" cy="759974"/>
          </a:xfrm>
        </p:spPr>
        <p:txBody>
          <a:bodyPr/>
          <a:lstStyle/>
          <a:p>
            <a:r>
              <a:rPr lang="en-US" dirty="0"/>
              <a:t>Word Processing (4 of 4)</a:t>
            </a:r>
          </a:p>
        </p:txBody>
      </p:sp>
      <p:pic>
        <p:nvPicPr>
          <p:cNvPr id="4" name="Picture 3" descr="A screenshot of the Microsoft Word window depicts the use of styles for professional formatting. At the top of the window is the menu bar with multiple options. The tab Home is selected, which has many formatting options that are arranged in different groups. The working area has the text with a small section of the text highlighted. The supporting text pointing the selected text reads “1. Select the text to which you want to apply the style.” The supporting text pointing the different types of options listed under the group labeled “Styles” reads “2. Select a style from the Styles group on the HOME ta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606" y="1190199"/>
            <a:ext cx="6248789" cy="4706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8120006"/>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Spreadsheets (1 of 6)</a:t>
            </a:r>
          </a:p>
        </p:txBody>
      </p:sp>
      <p:sp>
        <p:nvSpPr>
          <p:cNvPr id="4" name="Content Placeholder 3"/>
          <p:cNvSpPr>
            <a:spLocks noGrp="1"/>
          </p:cNvSpPr>
          <p:nvPr>
            <p:ph idx="1"/>
          </p:nvPr>
        </p:nvSpPr>
        <p:spPr/>
        <p:txBody>
          <a:bodyPr/>
          <a:lstStyle/>
          <a:p>
            <a:r>
              <a:rPr lang="en-US" dirty="0"/>
              <a:t>A </a:t>
            </a:r>
            <a:r>
              <a:rPr lang="en-US" b="1" dirty="0"/>
              <a:t>spreadsheet</a:t>
            </a:r>
            <a:r>
              <a:rPr lang="en-US" dirty="0"/>
              <a:t> uses rows and columns of numbers to create a model or representation of a real situation</a:t>
            </a:r>
          </a:p>
          <a:p>
            <a:r>
              <a:rPr lang="en-US" b="1" dirty="0"/>
              <a:t>Spreadsheet software</a:t>
            </a:r>
            <a:r>
              <a:rPr lang="en-US" dirty="0"/>
              <a:t>, such as Microsoft Excel and Google Docs Sheets, provides tools to create electronic spreadsheets</a:t>
            </a:r>
          </a:p>
          <a:p>
            <a:r>
              <a:rPr lang="en-US" dirty="0"/>
              <a:t>Because it is so easy to experiment with different numbers, spreadsheet software is particularly useful for </a:t>
            </a:r>
            <a:r>
              <a:rPr lang="en-US" b="1" dirty="0"/>
              <a:t>what-if analysis</a:t>
            </a:r>
          </a:p>
        </p:txBody>
      </p:sp>
    </p:spTree>
    <p:extLst>
      <p:ext uri="{BB962C8B-B14F-4D97-AF65-F5344CB8AC3E}">
        <p14:creationId xmlns:p14="http://schemas.microsoft.com/office/powerpoint/2010/main" val="42159585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54427"/>
            <a:ext cx="8032638" cy="810774"/>
          </a:xfrm>
        </p:spPr>
        <p:txBody>
          <a:bodyPr/>
          <a:lstStyle/>
          <a:p>
            <a:r>
              <a:rPr lang="en-US" dirty="0"/>
              <a:t>Spreadsheets (2 of 6)</a:t>
            </a:r>
          </a:p>
        </p:txBody>
      </p:sp>
      <p:pic>
        <p:nvPicPr>
          <p:cNvPr id="6" name="Picture 5" descr="A screenshot of the Microsoft Excel window depicts the different elements of the excel sheet. The cell at the top left corner of the page is labeled “Cell A1.” The title “Espresso Express is in the cell A1 along with the image of a hot coffee cup. The cells to the right are labeled “Actual,” “Scenario1 Protected Best Case,” and “Scenario 2 Projected Worst Case” and the cells below them are filled with values. The cell below A1 is labeled “Total Income (Breakdown on Income tab)” The supporting text pointing the cell reads “Labels, such as Total Income, identify data.” The cell to the right is selected and is labeled “Active Cell.” The supporting text pointing the columns with numeric values reads “Values in these cells can be used for calculations.” The last row is labeled “Profit”. The supporting text pointing the values in the row labeled “Profit” reads “A formula in this cell subtracts the expenses from the income to calculate profi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1359878"/>
            <a:ext cx="6096000" cy="4595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7156970"/>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90927"/>
            <a:ext cx="8032638" cy="772674"/>
          </a:xfrm>
        </p:spPr>
        <p:txBody>
          <a:bodyPr/>
          <a:lstStyle/>
          <a:p>
            <a:r>
              <a:rPr lang="en-US" dirty="0"/>
              <a:t>Spreadsheets (3 of 6)</a:t>
            </a:r>
          </a:p>
        </p:txBody>
      </p:sp>
      <p:pic>
        <p:nvPicPr>
          <p:cNvPr id="4" name="Picture 3" descr="A screenshot of the excel spreadsheet depicts the working of the formulas entered in the formula bar. The bar below the menus or tabs contains the formula with text that reads “B4-B5.” The supporting text pointing the formula bar reads “The formula for cell B6 is shown on the Formula bar.” The title “Monthly Budget” is shown at the top cell “A1.” The cells below the title give details of the monthly budget as follows: Income - $2,559.81; Expenses - $2,109.00; Savings - $450.81. The supporting text pointing the value “$450.81” reads “The number that appears in cell B6 was calculated by the spreadsheet, based on the formula typed in the cell.” To the right of the details of the monthly budget is an inset highlighting the monthly budget details with the formula “=B4=B5” below the details. An arrow points the formula to the Savings value “$450.81.” The supporting text at the bottom of this image reads: &quot;When a cell contains a formula, it displays the result of the formula rather than the formula itself. To view and edit the formula, use the Formula bar. You can think of the formula as working behind the scenes to perform calculations and then display the result.&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8228" y="1166091"/>
            <a:ext cx="5947544" cy="4805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6995725"/>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41727"/>
            <a:ext cx="8032638" cy="823474"/>
          </a:xfrm>
        </p:spPr>
        <p:txBody>
          <a:bodyPr/>
          <a:lstStyle/>
          <a:p>
            <a:r>
              <a:rPr lang="en-US" dirty="0"/>
              <a:t>Spreadsheets (4 of 6)</a:t>
            </a:r>
          </a:p>
        </p:txBody>
      </p:sp>
      <p:pic>
        <p:nvPicPr>
          <p:cNvPr id="4" name="Picture 3" descr="A screenshot of the Excel worksheet depicts the steps to enter a formula. The title of the worksheet “Honest Eric’s Automart” is at the top cell. The message with text that reads “Deal of the week: Double Rebates!” is below the title. Below the message is the three columns labeled “Sticker Price,” “Rebate,” “w..” values are represented below the column labels. The formula with text that reads “=A6-(B6 *2)” is in the third column. The five steps for entering a formula pointing to the cell with the formula read as follows: &#10;“1. Select the cell where the results should be displayed. &#10;2. Begin the formula by typing an = symbol.&#10;3. Move the pointer to cell A6, then type a - symbol.&#10;4. Type the first parenthesis.&#10;5. Move the pointer to cell B6, then type the rest of the formul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676" y="1380841"/>
            <a:ext cx="7782649" cy="4553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2747643"/>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Spreadsheets (5 of 6)</a:t>
            </a:r>
          </a:p>
        </p:txBody>
      </p:sp>
      <p:pic>
        <p:nvPicPr>
          <p:cNvPr id="4" name="Content Placeholder 3" descr="An illustration with two screenshots depicts the steps to using built-in functions. The first screenshot labeled “Insert Function” depicts the list of built-in functions with the function “Rate” selected. The supporting text pointing the list of functions reads “1. Select a function.” The second screenshot labeled “Function Arguments” depicts multiple textboxes with values entered in them. The supporting text pointing the text boxes reads “3. Fill in the required data.” An instruction labeled “Rate” is below the text boxes. The supporting text pointing the instruction reads “2. Refer to the instructions for an explanation of data required for the function.” At the bottom of the window are the buttons labeled “OK” and “Cancel.”  "/>
          <p:cNvPicPr>
            <a:picLocks noGrp="1" noChangeAspect="1"/>
          </p:cNvPicPr>
          <p:nvPr/>
        </p:nvPicPr>
        <p:blipFill>
          <a:blip r:embed="rId2" cstate="print"/>
          <a:stretch>
            <a:fillRect/>
          </a:stretch>
        </p:blipFill>
        <p:spPr bwMode="auto">
          <a:xfrm>
            <a:off x="305937" y="1424240"/>
            <a:ext cx="8532127" cy="4263520"/>
          </a:xfrm>
          <a:prstGeom prst="rect">
            <a:avLst/>
          </a:prstGeom>
          <a:noFill/>
          <a:ln w="9525">
            <a:noFill/>
            <a:miter lim="800000"/>
            <a:headEnd/>
            <a:tailEnd/>
          </a:ln>
        </p:spPr>
      </p:pic>
    </p:spTree>
    <p:extLst>
      <p:ext uri="{BB962C8B-B14F-4D97-AF65-F5344CB8AC3E}">
        <p14:creationId xmlns:p14="http://schemas.microsoft.com/office/powerpoint/2010/main" val="1135840071"/>
      </p:ext>
    </p:extLst>
  </p:cSld>
  <p:clrMapOvr>
    <a:masterClrMapping/>
  </p:clrMapOvr>
  <p:transition spd="slow"/>
</p:sld>
</file>

<file path=ppt/theme/theme1.xml><?xml version="1.0" encoding="utf-8"?>
<a:theme xmlns:a="http://schemas.openxmlformats.org/drawingml/2006/main" name="Samp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7096</Words>
  <Application>Microsoft Office PowerPoint</Application>
  <PresentationFormat>全屏显示(4:3)</PresentationFormat>
  <Paragraphs>578</Paragraphs>
  <Slides>132</Slides>
  <Notes>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132</vt:i4>
      </vt:variant>
    </vt:vector>
  </HeadingPairs>
  <TitlesOfParts>
    <vt:vector size="137" baseType="lpstr">
      <vt:lpstr>Arial</vt:lpstr>
      <vt:lpstr>Calibri</vt:lpstr>
      <vt:lpstr>Courier New</vt:lpstr>
      <vt:lpstr>Wingdings</vt:lpstr>
      <vt:lpstr>Sample</vt:lpstr>
      <vt:lpstr>Computer Concepts 2018</vt:lpstr>
      <vt:lpstr>Module Contents</vt:lpstr>
      <vt:lpstr>Section A: Software Basics </vt:lpstr>
      <vt:lpstr>Section A: Objectives (1 of 2)</vt:lpstr>
      <vt:lpstr>Section A: Objectives (2 of 2) </vt:lpstr>
      <vt:lpstr>Essentials (1 of 7)</vt:lpstr>
      <vt:lpstr>Essentials (2 of 7)</vt:lpstr>
      <vt:lpstr>Essentials (3 of 7)</vt:lpstr>
      <vt:lpstr>Essentials (4 of 7)</vt:lpstr>
      <vt:lpstr>Essentials (5 of 7)</vt:lpstr>
      <vt:lpstr>Essentials (6 of 7)</vt:lpstr>
      <vt:lpstr>Essentials (7 of 7)</vt:lpstr>
      <vt:lpstr>Distribution (1 of 5)</vt:lpstr>
      <vt:lpstr>Distribution (2 of 5)</vt:lpstr>
      <vt:lpstr>Distribution (3 of 5)</vt:lpstr>
      <vt:lpstr>Distribution (4 of 5)</vt:lpstr>
      <vt:lpstr>Distribution (5 of 5)</vt:lpstr>
      <vt:lpstr>Software Licenses (1 of 9)</vt:lpstr>
      <vt:lpstr>Software Licenses (2 of 9)</vt:lpstr>
      <vt:lpstr>Software Licenses (3 of 9)</vt:lpstr>
      <vt:lpstr>Software Licenses (4 of 9)</vt:lpstr>
      <vt:lpstr>Software Licenses (5 of 9)</vt:lpstr>
      <vt:lpstr>Software Licenses (6 of 9)</vt:lpstr>
      <vt:lpstr>Software Licenses (7 of 9)</vt:lpstr>
      <vt:lpstr>Software Licenses (8 of 9)</vt:lpstr>
      <vt:lpstr>Software Licenses (9 of 9)</vt:lpstr>
      <vt:lpstr>Pirated Software (1 of 2)</vt:lpstr>
      <vt:lpstr>Pirated Software (2 of 2)</vt:lpstr>
      <vt:lpstr>Section B: Operating Systems</vt:lpstr>
      <vt:lpstr>Section B: Objectives (1 of 2)</vt:lpstr>
      <vt:lpstr>Section B: Objectives (2 of 2)</vt:lpstr>
      <vt:lpstr>Operating System Basics (1 of 13)</vt:lpstr>
      <vt:lpstr>Operating System Basics (2 of 13)</vt:lpstr>
      <vt:lpstr>Operating System Basics (3 of 13)</vt:lpstr>
      <vt:lpstr>Operating System Basics (4 of 13)</vt:lpstr>
      <vt:lpstr>Operating System Basics (5 of 13)</vt:lpstr>
      <vt:lpstr>Operating System Basics (6 of 13)</vt:lpstr>
      <vt:lpstr>Operating System Basics (7 of 13)</vt:lpstr>
      <vt:lpstr>Operating System Basics (8 of 13)</vt:lpstr>
      <vt:lpstr>Operating System Basics (9 of 13)</vt:lpstr>
      <vt:lpstr>Operating System Basics (10 of 13)</vt:lpstr>
      <vt:lpstr>Operating System Basics (11 of 13)</vt:lpstr>
      <vt:lpstr>Operating System Basics (12 of 13)</vt:lpstr>
      <vt:lpstr>Operating System Basics (13 of 13)</vt:lpstr>
      <vt:lpstr>Microsoft Windows (1 of 7)</vt:lpstr>
      <vt:lpstr>Microsoft Windows (2 of 7)</vt:lpstr>
      <vt:lpstr>Microsoft Windows (3 of 7)</vt:lpstr>
      <vt:lpstr>Microsoft Windows (4 of 7)</vt:lpstr>
      <vt:lpstr>Microsoft Windows (5 of 7)</vt:lpstr>
      <vt:lpstr>Microsoft Windows (6 of 7)</vt:lpstr>
      <vt:lpstr>Microsoft Windows (7 of 7)</vt:lpstr>
      <vt:lpstr>macOS (1 of 4)</vt:lpstr>
      <vt:lpstr>macOS (2 of 4)</vt:lpstr>
      <vt:lpstr>macOS (3 of 4)</vt:lpstr>
      <vt:lpstr>macOS (4 of 4)</vt:lpstr>
      <vt:lpstr>iOS (1 of 2)</vt:lpstr>
      <vt:lpstr>iOS (2 of 2)</vt:lpstr>
      <vt:lpstr>Android (1 of 2)</vt:lpstr>
      <vt:lpstr>Android (2 of 2)</vt:lpstr>
      <vt:lpstr>Chrome OS (1 of 2)</vt:lpstr>
      <vt:lpstr>Chrome OS (2 of 2)</vt:lpstr>
      <vt:lpstr>LINUX (1 of 3)</vt:lpstr>
      <vt:lpstr>LINUX (2 of 3)</vt:lpstr>
      <vt:lpstr>LINUX (3 of 3)</vt:lpstr>
      <vt:lpstr>Virtual Machines (1 of 2)</vt:lpstr>
      <vt:lpstr>Virtual Machines (2 of 2)</vt:lpstr>
      <vt:lpstr>Section C: Apps and Applications</vt:lpstr>
      <vt:lpstr>Section C: Objectives</vt:lpstr>
      <vt:lpstr>Web Apps (1 of 3)</vt:lpstr>
      <vt:lpstr>Web Apps (2 of 3)</vt:lpstr>
      <vt:lpstr>Web Apps (3 of 3)</vt:lpstr>
      <vt:lpstr>Web Apps - Advantages</vt:lpstr>
      <vt:lpstr>Web Apps - Disadvantages</vt:lpstr>
      <vt:lpstr>Mobile Apps (1 of 3)</vt:lpstr>
      <vt:lpstr>Mobile Apps (2 of 3)</vt:lpstr>
      <vt:lpstr>Mobile Apps (3 of 3)</vt:lpstr>
      <vt:lpstr>Local Applications (1 of 9) </vt:lpstr>
      <vt:lpstr>Local Applications (2 of 9)</vt:lpstr>
      <vt:lpstr>Local Applications (3 of 9)</vt:lpstr>
      <vt:lpstr>Local Applications (4 of 9)</vt:lpstr>
      <vt:lpstr>Local Applications (5 of 9)</vt:lpstr>
      <vt:lpstr>Local Applications (6 of 9)</vt:lpstr>
      <vt:lpstr>Local Applications (7 of 9)</vt:lpstr>
      <vt:lpstr>Local Applications (8 of 9)</vt:lpstr>
      <vt:lpstr>Local Applications (9 of 9)</vt:lpstr>
      <vt:lpstr>Uninstalling Software</vt:lpstr>
      <vt:lpstr>Section D: Productivity Software (1 of 2)</vt:lpstr>
      <vt:lpstr>Section D: Productivity Software (2 of 2)</vt:lpstr>
      <vt:lpstr>Office Suite Basics (1 of 2)</vt:lpstr>
      <vt:lpstr>Office Suite Basics (2 of 2)</vt:lpstr>
      <vt:lpstr>Word Processing (1 of 4)</vt:lpstr>
      <vt:lpstr>Word Processing (2 of 4)</vt:lpstr>
      <vt:lpstr>Word Processing (3 of 4)</vt:lpstr>
      <vt:lpstr>Word Processing (4 of 4)</vt:lpstr>
      <vt:lpstr>Spreadsheets (1 of 6)</vt:lpstr>
      <vt:lpstr>Spreadsheets (2 of 6)</vt:lpstr>
      <vt:lpstr>Spreadsheets (3 of 6)</vt:lpstr>
      <vt:lpstr>Spreadsheets (4 of 6)</vt:lpstr>
      <vt:lpstr>Spreadsheets (5 of 6)</vt:lpstr>
      <vt:lpstr>Spreadsheets (6 of 6)</vt:lpstr>
      <vt:lpstr>Databases (1 of 4)</vt:lpstr>
      <vt:lpstr>Databases (2 of 4)</vt:lpstr>
      <vt:lpstr>Databases (3 of 4)</vt:lpstr>
      <vt:lpstr>Databases (4 of 4)</vt:lpstr>
      <vt:lpstr>Presentations (1 of 3)</vt:lpstr>
      <vt:lpstr>Presentations (2 of 3)</vt:lpstr>
      <vt:lpstr>Presentations (3 of 3)</vt:lpstr>
      <vt:lpstr>Section E: File Management Utilities</vt:lpstr>
      <vt:lpstr>Section E: Objectives (1 of 2)</vt:lpstr>
      <vt:lpstr>Section E: Objectives (2 of 2)</vt:lpstr>
      <vt:lpstr>File Basics (1 of 6)</vt:lpstr>
      <vt:lpstr>File Basics (2 of 6)</vt:lpstr>
      <vt:lpstr>File Basics (3 of 6)</vt:lpstr>
      <vt:lpstr>File Basics (4 of 6)</vt:lpstr>
      <vt:lpstr>File Basics (5 of 6)</vt:lpstr>
      <vt:lpstr>File Basics (6 of 6)</vt:lpstr>
      <vt:lpstr>File Management Tools (1 of 12)</vt:lpstr>
      <vt:lpstr>File Management Tools (2 of 12)</vt:lpstr>
      <vt:lpstr>File Management Tools (3 of 12)</vt:lpstr>
      <vt:lpstr>File Management Tools (4 of 12)</vt:lpstr>
      <vt:lpstr>File Management Tools (5 of 12)</vt:lpstr>
      <vt:lpstr>File Management Tools (6 of 12)</vt:lpstr>
      <vt:lpstr>File Management Tools (7 of 12)</vt:lpstr>
      <vt:lpstr>File Management Tools (8 of 12)</vt:lpstr>
      <vt:lpstr>File Management Tools (9 of 12)</vt:lpstr>
      <vt:lpstr>File Management Tools (10 of 12)</vt:lpstr>
      <vt:lpstr>File Management Tools (11 of 12)</vt:lpstr>
      <vt:lpstr>File Management Tools (12 of 12)</vt:lpstr>
      <vt:lpstr>Application-Based File Management (1 of 2)</vt:lpstr>
      <vt:lpstr>Application-Based File Management (2 of 2)</vt:lpstr>
      <vt:lpstr>Physical File Storage (1 of 2)</vt:lpstr>
      <vt:lpstr>Physical File Storage (2 of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6 Software</dc:title>
  <dc:creator/>
  <cp:lastModifiedBy/>
  <cp:revision>1</cp:revision>
  <dcterms:created xsi:type="dcterms:W3CDTF">2015-05-25T16:21:36Z</dcterms:created>
  <dcterms:modified xsi:type="dcterms:W3CDTF">2021-11-11T11:51:02Z</dcterms:modified>
</cp:coreProperties>
</file>